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62" r:id="rId2"/>
    <p:sldId id="273" r:id="rId3"/>
    <p:sldId id="274" r:id="rId4"/>
    <p:sldId id="332" r:id="rId5"/>
    <p:sldId id="342" r:id="rId6"/>
    <p:sldId id="365" r:id="rId7"/>
    <p:sldId id="343" r:id="rId8"/>
    <p:sldId id="344" r:id="rId9"/>
    <p:sldId id="363" r:id="rId10"/>
    <p:sldId id="364" r:id="rId11"/>
    <p:sldId id="288" r:id="rId12"/>
    <p:sldId id="328" r:id="rId13"/>
    <p:sldId id="360" r:id="rId14"/>
    <p:sldId id="345" r:id="rId15"/>
    <p:sldId id="359" r:id="rId16"/>
    <p:sldId id="352" r:id="rId17"/>
    <p:sldId id="351" r:id="rId18"/>
    <p:sldId id="353" r:id="rId19"/>
    <p:sldId id="348" r:id="rId20"/>
    <p:sldId id="355" r:id="rId21"/>
    <p:sldId id="357" r:id="rId22"/>
    <p:sldId id="356" r:id="rId23"/>
    <p:sldId id="361" r:id="rId24"/>
    <p:sldId id="354" r:id="rId25"/>
    <p:sldId id="362" r:id="rId26"/>
    <p:sldId id="350" r:id="rId27"/>
    <p:sldId id="358" r:id="rId28"/>
    <p:sldId id="346" r:id="rId29"/>
    <p:sldId id="347" r:id="rId30"/>
    <p:sldId id="349" r:id="rId31"/>
    <p:sldId id="272" r:id="rId32"/>
  </p:sldIdLst>
  <p:sldSz cx="9144000" cy="5143500" type="screen16x9"/>
  <p:notesSz cx="6858000" cy="9144000"/>
  <p:defaultTextStyle>
    <a:defPPr marL="0" marR="0" indent="0" algn="l" defTabSz="199522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93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1pPr>
    <a:lvl2pPr marL="0" marR="0" indent="99761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2pPr>
    <a:lvl3pPr marL="0" marR="0" indent="199522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3pPr>
    <a:lvl4pPr marL="0" marR="0" indent="299283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4pPr>
    <a:lvl5pPr marL="0" marR="0" indent="399044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5pPr>
    <a:lvl6pPr marL="0" marR="0" indent="498805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6pPr>
    <a:lvl7pPr marL="0" marR="0" indent="598566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7pPr>
    <a:lvl8pPr marL="0" marR="0" indent="698327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8pPr>
    <a:lvl9pPr marL="0" marR="0" indent="798088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B158DAE9-32F5-4190-870D-3732A4813DF2}">
          <p14:sldIdLst>
            <p14:sldId id="262"/>
            <p14:sldId id="273"/>
            <p14:sldId id="274"/>
            <p14:sldId id="296"/>
            <p14:sldId id="332"/>
            <p14:sldId id="34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22"/>
            <p14:sldId id="323"/>
            <p14:sldId id="295"/>
            <p14:sldId id="327"/>
            <p14:sldId id="325"/>
            <p14:sldId id="326"/>
            <p14:sldId id="329"/>
            <p14:sldId id="330"/>
            <p14:sldId id="331"/>
            <p14:sldId id="288"/>
            <p14:sldId id="289"/>
            <p14:sldId id="290"/>
            <p14:sldId id="328"/>
          </p14:sldIdLst>
        </p14:section>
        <p14:section name="Раздел без заголовка" id="{12371D85-0638-4086-97A9-5D2AC3522B92}">
          <p14:sldIdLst>
            <p14:sldId id="283"/>
            <p14:sldId id="294"/>
            <p14:sldId id="341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277"/>
            <p14:sldId id="278"/>
            <p14:sldId id="279"/>
            <p14:sldId id="280"/>
            <p14:sldId id="281"/>
            <p14:sldId id="291"/>
            <p14:sldId id="292"/>
            <p14:sldId id="293"/>
            <p14:sldId id="285"/>
            <p14:sldId id="286"/>
            <p14:sldId id="287"/>
            <p14:sldId id="272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10AD9B"/>
    <a:srgbClr val="B1FDEA"/>
    <a:srgbClr val="3399FF"/>
    <a:srgbClr val="0000CC"/>
    <a:srgbClr val="343947"/>
    <a:srgbClr val="72FDEA"/>
    <a:srgbClr val="16E7CF"/>
    <a:srgbClr val="009393"/>
    <a:srgbClr val="E7F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5577341"/>
              <a:lumOff val="49962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40" autoAdjust="0"/>
    <p:restoredTop sz="96374" autoAdjust="0"/>
  </p:normalViewPr>
  <p:slideViewPr>
    <p:cSldViewPr snapToGrid="0" snapToObjects="1">
      <p:cViewPr>
        <p:scale>
          <a:sx n="80" d="100"/>
          <a:sy n="80" d="100"/>
        </p:scale>
        <p:origin x="-2430" y="-11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70"/>
      <c:perspective val="6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392</a:t>
                    </a:r>
                    <a:r>
                      <a:rPr lang="en-US" dirty="0"/>
                      <a:t>
9%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1.8598423428206161E-2"/>
                  <c:y val="-3.69440807350472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036</a:t>
                    </a:r>
                    <a:r>
                      <a:rPr lang="en-US" dirty="0"/>
                      <a:t>
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5.3875344378973185E-2"/>
                  <c:y val="0.1431219350809247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792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en-US" dirty="0"/>
                      <a:t>
89%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800" b="1">
                    <a:solidFill>
                      <a:srgbClr val="343947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82392</c:v>
                </c:pt>
                <c:pt idx="1">
                  <c:v>15036</c:v>
                </c:pt>
                <c:pt idx="2">
                  <c:v>792219</c:v>
                </c:pt>
              </c:numCache>
            </c:numRef>
          </c:val>
        </c:ser>
        <c:dLbls>
          <c:showVal val="1"/>
          <c:showCatName val="1"/>
        </c:dLbls>
      </c:pie3DChart>
    </c:plotArea>
    <c:legend>
      <c:legendPos val="r"/>
      <c:layout>
        <c:manualLayout>
          <c:xMode val="edge"/>
          <c:yMode val="edge"/>
          <c:x val="0.63155501052739982"/>
          <c:y val="3.0191088970924619E-3"/>
          <c:w val="0.33815905825857145"/>
          <c:h val="0.42582929634337147"/>
        </c:manualLayout>
      </c:layout>
      <c:txPr>
        <a:bodyPr/>
        <a:lstStyle/>
        <a:p>
          <a:pPr>
            <a:defRPr sz="1400">
              <a:solidFill>
                <a:srgbClr val="343947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по патентной системе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930876535498647"/>
          <c:y val="6.9747970924432688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E-2"/>
          <c:y val="6.5190780574690674E-2"/>
          <c:w val="0.90349065584054677"/>
          <c:h val="0.81868021414408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8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2835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11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1 842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1842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-35%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7736192"/>
        <c:axId val="117737728"/>
      </c:barChart>
      <c:catAx>
        <c:axId val="117736192"/>
        <c:scaling>
          <c:orientation val="minMax"/>
        </c:scaling>
        <c:delete val="1"/>
        <c:axPos val="b"/>
        <c:numFmt formatCode="General" sourceLinked="1"/>
        <c:tickLblPos val="nextTo"/>
        <c:crossAx val="117737728"/>
        <c:crosses val="autoZero"/>
        <c:auto val="1"/>
        <c:lblAlgn val="ctr"/>
        <c:lblOffset val="100"/>
      </c:catAx>
      <c:valAx>
        <c:axId val="117737728"/>
        <c:scaling>
          <c:orientation val="minMax"/>
        </c:scaling>
        <c:delete val="1"/>
        <c:axPos val="l"/>
        <c:numFmt formatCode="#,##0" sourceLinked="1"/>
        <c:tickLblPos val="nextTo"/>
        <c:crossAx val="1177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платные услуги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61E-2"/>
          <c:y val="7.1857461454734539E-2"/>
          <c:w val="0.90349065584054677"/>
          <c:h val="0.818680214144079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5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05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7 055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7055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0,2%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3723776"/>
        <c:axId val="123725312"/>
      </c:barChart>
      <c:catAx>
        <c:axId val="123723776"/>
        <c:scaling>
          <c:orientation val="minMax"/>
        </c:scaling>
        <c:delete val="1"/>
        <c:axPos val="b"/>
        <c:numFmt formatCode="General" sourceLinked="1"/>
        <c:tickLblPos val="nextTo"/>
        <c:crossAx val="123725312"/>
        <c:crosses val="autoZero"/>
        <c:auto val="1"/>
        <c:lblAlgn val="ctr"/>
        <c:lblOffset val="100"/>
      </c:catAx>
      <c:valAx>
        <c:axId val="123725312"/>
        <c:scaling>
          <c:orientation val="minMax"/>
        </c:scaling>
        <c:delete val="1"/>
        <c:axPos val="l"/>
        <c:numFmt formatCode="#,##0" sourceLinked="1"/>
        <c:tickLblPos val="nextTo"/>
        <c:crossAx val="123723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арендной платы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879895937313354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301E-2"/>
          <c:y val="6.86781359058435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5.5404465687185515E-3"/>
                  <c:y val="7.278079083691172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2629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1779923373436862E-3"/>
                  <c:y val="1.046219563866490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 smtClean="0"/>
                      <a:t> 3 836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3836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45,9%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3953920"/>
        <c:axId val="123955456"/>
      </c:barChart>
      <c:catAx>
        <c:axId val="123953920"/>
        <c:scaling>
          <c:orientation val="minMax"/>
        </c:scaling>
        <c:delete val="1"/>
        <c:axPos val="b"/>
        <c:numFmt formatCode="General" sourceLinked="1"/>
        <c:tickLblPos val="nextTo"/>
        <c:crossAx val="123955456"/>
        <c:crosses val="autoZero"/>
        <c:auto val="1"/>
        <c:lblAlgn val="ctr"/>
        <c:lblOffset val="100"/>
      </c:catAx>
      <c:valAx>
        <c:axId val="123955456"/>
        <c:scaling>
          <c:orientation val="minMax"/>
        </c:scaling>
        <c:delete val="1"/>
        <c:axPos val="l"/>
        <c:numFmt formatCode="#,##0" sourceLinked="1"/>
        <c:tickLblPos val="nextTo"/>
        <c:crossAx val="123953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негативное воздействие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37157072779674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51E-2"/>
          <c:y val="6.5190780574690674E-2"/>
          <c:w val="0.90349065584054677"/>
          <c:h val="0.8186802141440799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67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9.067208760345145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233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0.108109354932870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497%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3913344"/>
        <c:axId val="123914880"/>
      </c:barChart>
      <c:catAx>
        <c:axId val="123913344"/>
        <c:scaling>
          <c:orientation val="minMax"/>
        </c:scaling>
        <c:delete val="1"/>
        <c:axPos val="b"/>
        <c:numFmt formatCode="General" sourceLinked="1"/>
        <c:tickLblPos val="nextTo"/>
        <c:crossAx val="123914880"/>
        <c:crosses val="autoZero"/>
        <c:auto val="1"/>
        <c:lblAlgn val="ctr"/>
        <c:lblOffset val="100"/>
      </c:catAx>
      <c:valAx>
        <c:axId val="123914880"/>
        <c:scaling>
          <c:orientation val="minMax"/>
        </c:scaling>
        <c:delete val="1"/>
        <c:axPos val="l"/>
        <c:numFmt formatCode="#,##0" sourceLinked="1"/>
        <c:tickLblPos val="nextTo"/>
        <c:crossAx val="123913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штрафы,</a:t>
            </a:r>
          </a:p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возмещение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100418157654589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86E-2"/>
          <c:y val="6.5190780574690674E-2"/>
          <c:w val="0.90349065584054677"/>
          <c:h val="0.81868021414408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1.7896719534714479E-2"/>
                  <c:y val="7.2779536274848846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1694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10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1 103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-34,9%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-591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4533376"/>
        <c:axId val="124543360"/>
      </c:barChart>
      <c:catAx>
        <c:axId val="124533376"/>
        <c:scaling>
          <c:orientation val="minMax"/>
        </c:scaling>
        <c:delete val="1"/>
        <c:axPos val="b"/>
        <c:numFmt formatCode="General" sourceLinked="1"/>
        <c:tickLblPos val="nextTo"/>
        <c:crossAx val="124543360"/>
        <c:crosses val="autoZero"/>
        <c:auto val="1"/>
        <c:lblAlgn val="ctr"/>
        <c:lblOffset val="100"/>
      </c:catAx>
      <c:valAx>
        <c:axId val="124543360"/>
        <c:scaling>
          <c:orientation val="minMax"/>
        </c:scaling>
        <c:delete val="1"/>
        <c:axPos val="l"/>
        <c:numFmt formatCode="#,##0" sourceLinked="1"/>
        <c:tickLblPos val="nextTo"/>
        <c:crossAx val="12453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продажа земельных</a:t>
            </a: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участков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966948227451322"/>
          <c:y val="6.9747970924432688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86E-2"/>
          <c:y val="6.5190780574690674E-2"/>
          <c:w val="0.90349065584054677"/>
          <c:h val="0.81868021414408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8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10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2 474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182,1%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1597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4682240"/>
        <c:axId val="124683776"/>
      </c:barChart>
      <c:catAx>
        <c:axId val="124682240"/>
        <c:scaling>
          <c:orientation val="minMax"/>
        </c:scaling>
        <c:delete val="1"/>
        <c:axPos val="b"/>
        <c:numFmt formatCode="General" sourceLinked="1"/>
        <c:tickLblPos val="nextTo"/>
        <c:crossAx val="124683776"/>
        <c:crosses val="autoZero"/>
        <c:auto val="1"/>
        <c:lblAlgn val="ctr"/>
        <c:lblOffset val="100"/>
      </c:catAx>
      <c:valAx>
        <c:axId val="124683776"/>
        <c:scaling>
          <c:orientation val="minMax"/>
        </c:scaling>
        <c:delete val="1"/>
        <c:axPos val="l"/>
        <c:numFmt formatCode="#,##0" sourceLinked="1"/>
        <c:tickLblPos val="nextTo"/>
        <c:crossAx val="124682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plotArea>
      <c:layout>
        <c:manualLayout>
          <c:layoutTarget val="inner"/>
          <c:xMode val="edge"/>
          <c:yMode val="edge"/>
          <c:x val="0.26327679976493795"/>
          <c:y val="1.0886696104267844E-2"/>
          <c:w val="0.43993863522710902"/>
          <c:h val="0.963922389917889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120694</c:v>
                </c:pt>
                <c:pt idx="1">
                  <c:v>134821</c:v>
                </c:pt>
                <c:pt idx="2">
                  <c:v>509032</c:v>
                </c:pt>
                <c:pt idx="3">
                  <c:v>27695</c:v>
                </c:pt>
              </c:numCache>
            </c:numRef>
          </c:val>
        </c:ser>
        <c:firstSliceAng val="231"/>
        <c:holeSize val="50"/>
      </c:doughnutChart>
      <c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c:spPr>
    </c:plotArea>
    <c:plotVisOnly val="1"/>
  </c:chart>
  <c:spPr>
    <a:ln>
      <a:solidFill>
        <a:schemeClr val="accent1"/>
      </a:solidFill>
    </a:ln>
  </c:spPr>
  <c:txPr>
    <a:bodyPr/>
    <a:lstStyle/>
    <a:p>
      <a:pPr algn="just"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Динамика 2021-2022 гг.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977680847448024"/>
          <c:y val="1.9685730996811028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322E-2"/>
          <c:y val="6.867813590584354E-2"/>
          <c:w val="0.90349065584054677"/>
          <c:h val="0.81868021414408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8.8479767367208601E-3"/>
                  <c:y val="-1.240769407237321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145181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1.300666553371476E-2"/>
                  <c:y val="-9.223617503663307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dirty="0" smtClean="0">
                        <a:latin typeface="Times New Roman" pitchFamily="18" charset="0"/>
                        <a:cs typeface="Times New Roman" pitchFamily="18" charset="0"/>
                      </a:rPr>
                      <a:t> 155 788</a:t>
                    </a:r>
                    <a:endParaRPr lang="en-US" sz="10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155788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b="1" dirty="0" smtClean="0">
                        <a:latin typeface="Times New Roman" pitchFamily="18" charset="0"/>
                        <a:cs typeface="Times New Roman" pitchFamily="18" charset="0"/>
                      </a:rPr>
                      <a:t>7,3%</a:t>
                    </a:r>
                    <a:endParaRPr lang="en-US" sz="10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10607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26775680"/>
        <c:axId val="126777216"/>
      </c:barChart>
      <c:catAx>
        <c:axId val="126775680"/>
        <c:scaling>
          <c:orientation val="minMax"/>
        </c:scaling>
        <c:delete val="1"/>
        <c:axPos val="b"/>
        <c:numFmt formatCode="General" sourceLinked="1"/>
        <c:tickLblPos val="nextTo"/>
        <c:crossAx val="126777216"/>
        <c:crosses val="autoZero"/>
        <c:auto val="1"/>
        <c:lblAlgn val="ctr"/>
        <c:lblOffset val="100"/>
      </c:catAx>
      <c:valAx>
        <c:axId val="126777216"/>
        <c:scaling>
          <c:orientation val="minMax"/>
        </c:scaling>
        <c:delete val="1"/>
        <c:axPos val="l"/>
        <c:numFmt formatCode="#,##0" sourceLinked="1"/>
        <c:tickLblPos val="nextTo"/>
        <c:crossAx val="126775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6449655436241492"/>
          <c:y val="0.21562500000000001"/>
          <c:w val="0.57734574925797333"/>
          <c:h val="0.784375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spPr>
              <a:solidFill>
                <a:schemeClr val="bg1">
                  <a:lumMod val="75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chemeClr val="bg2"/>
              </a:solidFill>
            </c:spPr>
          </c:dPt>
          <c:dPt>
            <c:idx val="11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6.366964193714128E-2"/>
                  <c:y val="-0.1243941929133859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653</a:t>
                    </a:r>
                    <a:endParaRPr lang="ru-RU" dirty="0" smtClean="0"/>
                  </a:p>
                  <a:p>
                    <a:r>
                      <a:rPr lang="en-US" dirty="0" smtClean="0"/>
                      <a:t>9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9.390811609226267E-2"/>
                  <c:y val="-0.1708681102362208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733</a:t>
                    </a:r>
                    <a:endParaRPr lang="ru-RU" dirty="0" smtClean="0"/>
                  </a:p>
                  <a:p>
                    <a:r>
                      <a:rPr lang="en-US" dirty="0" smtClean="0"/>
                      <a:t>9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1.6285841836536741E-4"/>
                  <c:y val="0.242187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557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178</a:t>
                    </a:r>
                    <a:endParaRPr lang="ru-RU" dirty="0" smtClean="0"/>
                  </a:p>
                  <a:p>
                    <a:r>
                      <a:rPr lang="en-US" dirty="0" smtClean="0"/>
                      <a:t>60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8.9444255199141592E-2"/>
                  <c:y val="-0.176142470472441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755</a:t>
                    </a:r>
                    <a:endParaRPr lang="ru-RU" dirty="0" smtClean="0"/>
                  </a:p>
                  <a:p>
                    <a:r>
                      <a:rPr lang="en-US" dirty="0" smtClean="0"/>
                      <a:t>16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87653</c:v>
                </c:pt>
                <c:pt idx="1">
                  <c:v>282</c:v>
                </c:pt>
                <c:pt idx="2">
                  <c:v>6508</c:v>
                </c:pt>
                <c:pt idx="3">
                  <c:v>81733</c:v>
                </c:pt>
                <c:pt idx="4">
                  <c:v>2127</c:v>
                </c:pt>
                <c:pt idx="5">
                  <c:v>3812</c:v>
                </c:pt>
                <c:pt idx="6">
                  <c:v>557178</c:v>
                </c:pt>
                <c:pt idx="7">
                  <c:v>14360</c:v>
                </c:pt>
                <c:pt idx="8">
                  <c:v>15032</c:v>
                </c:pt>
                <c:pt idx="9">
                  <c:v>9616</c:v>
                </c:pt>
                <c:pt idx="10">
                  <c:v>3084</c:v>
                </c:pt>
                <c:pt idx="11">
                  <c:v>143755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80598</c:v>
                </c:pt>
                <c:pt idx="1">
                  <c:v>244</c:v>
                </c:pt>
                <c:pt idx="2">
                  <c:v>6052</c:v>
                </c:pt>
                <c:pt idx="3">
                  <c:v>74942</c:v>
                </c:pt>
                <c:pt idx="4">
                  <c:v>2127</c:v>
                </c:pt>
                <c:pt idx="5">
                  <c:v>2865</c:v>
                </c:pt>
                <c:pt idx="6">
                  <c:v>547397</c:v>
                </c:pt>
                <c:pt idx="7">
                  <c:v>13130</c:v>
                </c:pt>
                <c:pt idx="8">
                  <c:v>14988</c:v>
                </c:pt>
                <c:pt idx="9">
                  <c:v>5629</c:v>
                </c:pt>
                <c:pt idx="10">
                  <c:v>3000</c:v>
                </c:pt>
                <c:pt idx="11">
                  <c:v>143755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828629602526368"/>
          <c:y val="0"/>
          <c:w val="0.32957444257054225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2810414533179598"/>
          <c:y val="3.7500000000000006E-2"/>
          <c:w val="0.62131991016997179"/>
          <c:h val="0.843750000000000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0.17723258414878956"/>
                  <c:y val="2.06365649606299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082 </a:t>
                    </a:r>
                    <a:endParaRPr lang="ru-RU" dirty="0" smtClean="0"/>
                  </a:p>
                  <a:p>
                    <a:r>
                      <a:rPr lang="en-US" dirty="0" smtClean="0"/>
                      <a:t>55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layout>
                <c:manualLayout>
                  <c:x val="-9.1731078723300025E-2"/>
                  <c:y val="0.1192662401574806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772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12%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-0.15549767156638897"/>
                  <c:y val="-9.12844488188977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755 </a:t>
                    </a:r>
                    <a:endParaRPr lang="ru-RU" dirty="0" smtClean="0"/>
                  </a:p>
                  <a:p>
                    <a:r>
                      <a:rPr lang="en-US" dirty="0" smtClean="0"/>
                      <a:t>16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4"/>
              <c:layout>
                <c:manualLayout>
                  <c:x val="-2.340086823595797E-2"/>
                  <c:y val="7.00573326771653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565 </a:t>
                    </a:r>
                    <a:endParaRPr lang="ru-RU" dirty="0" smtClean="0"/>
                  </a:p>
                  <a:p>
                    <a:r>
                      <a:rPr lang="en-US" dirty="0" smtClean="0"/>
                      <a:t>2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5"/>
              <c:delete val="1"/>
            </c:dLbl>
            <c:dLbl>
              <c:idx val="6"/>
              <c:layout>
                <c:manualLayout>
                  <c:x val="-9.4326903410749674E-2"/>
                  <c:y val="-0.2373516240157478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883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72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10%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layout>
                <c:manualLayout>
                  <c:x val="4.1755394058270598E-2"/>
                  <c:y val="-6.249999999999895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44394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5%</a:t>
                    </a:r>
                  </a:p>
                </c:rich>
              </c:tx>
              <c:showVal val="1"/>
              <c:showPercent val="1"/>
              <c:separator> </c:separator>
            </c:dLbl>
            <c:spPr>
              <a:noFill/>
            </c:spPr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Безвозмездные перечисления текущего характера организациям</c:v>
                </c:pt>
                <c:pt idx="3">
                  <c:v>Безвозмездные перечисления бюджетам</c:v>
                </c:pt>
                <c:pt idx="4">
                  <c:v>Социальное обеспечение</c:v>
                </c:pt>
                <c:pt idx="5">
                  <c:v>Прочие расходы</c:v>
                </c:pt>
                <c:pt idx="6">
                  <c:v>Увеличение стоимости основных средств</c:v>
                </c:pt>
                <c:pt idx="7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494082</c:v>
                </c:pt>
                <c:pt idx="1">
                  <c:v>106772</c:v>
                </c:pt>
                <c:pt idx="2">
                  <c:v>100</c:v>
                </c:pt>
                <c:pt idx="3">
                  <c:v>143755</c:v>
                </c:pt>
                <c:pt idx="4">
                  <c:v>15565</c:v>
                </c:pt>
                <c:pt idx="5">
                  <c:v>1687</c:v>
                </c:pt>
                <c:pt idx="6">
                  <c:v>88372</c:v>
                </c:pt>
                <c:pt idx="7">
                  <c:v>44394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226045693726059"/>
          <c:y val="0"/>
          <c:w val="0.28560029505551582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88E-2"/>
          <c:y val="6.867813590584354E-2"/>
          <c:w val="0.90349065584054677"/>
          <c:h val="0.818680214144079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chemeClr val="tx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70347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66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82 392</a:t>
                    </a:r>
                    <a:endParaRPr lang="en-US" sz="12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82392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17,1%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12045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93525504"/>
        <c:axId val="93527040"/>
      </c:barChart>
      <c:catAx>
        <c:axId val="93525504"/>
        <c:scaling>
          <c:orientation val="minMax"/>
        </c:scaling>
        <c:delete val="1"/>
        <c:axPos val="b"/>
        <c:numFmt formatCode="General" sourceLinked="1"/>
        <c:tickLblPos val="nextTo"/>
        <c:crossAx val="93527040"/>
        <c:crosses val="autoZero"/>
        <c:auto val="1"/>
        <c:lblAlgn val="ctr"/>
        <c:lblOffset val="100"/>
      </c:catAx>
      <c:valAx>
        <c:axId val="93527040"/>
        <c:scaling>
          <c:orientation val="minMax"/>
        </c:scaling>
        <c:delete val="1"/>
        <c:axPos val="l"/>
        <c:numFmt formatCode="#,##0" sourceLinked="1"/>
        <c:tickLblPos val="nextTo"/>
        <c:crossAx val="93525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0.15239716601418934"/>
          <c:y val="0.15108221893440421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9374713485903394"/>
                  <c:y val="0.1086689527957477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532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907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64%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layout>
                <c:manualLayout>
                  <c:x val="-5.7564758546388803E-2"/>
                  <c:y val="2.05113315886428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750 </a:t>
                    </a:r>
                    <a:endParaRPr lang="ru-RU" dirty="0" smtClean="0"/>
                  </a:p>
                  <a:p>
                    <a:r>
                      <a:rPr lang="en-US" dirty="0" smtClean="0"/>
                      <a:t>7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</c:dLbl>
            <c:dLbl>
              <c:idx val="2"/>
              <c:showVal val="1"/>
              <c:showPercent val="1"/>
            </c:dLbl>
            <c:dLbl>
              <c:idx val="3"/>
              <c:showVal val="1"/>
              <c:showPercent val="1"/>
            </c:dLbl>
            <c:dLbl>
              <c:idx val="4"/>
              <c:showVal val="1"/>
              <c:showPercent val="1"/>
            </c:dLbl>
            <c:dLbl>
              <c:idx val="5"/>
              <c:showVal val="1"/>
              <c:showPercent val="1"/>
            </c:dLbl>
            <c:dLbl>
              <c:idx val="6"/>
              <c:layout>
                <c:manualLayout>
                  <c:x val="-7.4961339389506929E-2"/>
                  <c:y val="-0.2263666338582678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407 </a:t>
                    </a:r>
                    <a:endParaRPr lang="ru-RU" dirty="0" smtClean="0"/>
                  </a:p>
                  <a:p>
                    <a:r>
                      <a:rPr lang="en-US" dirty="0" smtClean="0"/>
                      <a:t>8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showVal val="1"/>
              <c:showPercent val="1"/>
            </c:dLbl>
            <c:dLbl>
              <c:idx val="8"/>
              <c:showVal val="1"/>
              <c:showPercent val="1"/>
            </c:dLbl>
            <c:dLbl>
              <c:idx val="9"/>
              <c:showVal val="1"/>
              <c:showPercent val="1"/>
            </c:dLbl>
            <c:dLbl>
              <c:idx val="10"/>
              <c:layout>
                <c:manualLayout>
                  <c:x val="8.4826213443576798E-2"/>
                  <c:y val="-0.23880118110236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147</a:t>
                    </a:r>
                    <a:endParaRPr lang="ru-RU" dirty="0" smtClean="0"/>
                  </a:p>
                  <a:p>
                    <a:r>
                      <a:rPr lang="en-US" dirty="0" smtClean="0"/>
                      <a:t>23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1"/>
              <c:showVal val="1"/>
              <c:showPercent val="1"/>
            </c:dLbl>
            <c:dLbl>
              <c:idx val="12"/>
              <c:showVal val="1"/>
              <c:showPercent val="1"/>
            </c:dLbl>
            <c:dLbl>
              <c:idx val="13"/>
              <c:showVal val="1"/>
              <c:showPercent val="1"/>
            </c:dLbl>
            <c:dLbl>
              <c:idx val="14"/>
              <c:showVal val="1"/>
              <c:showPercent val="1"/>
            </c:dLbl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829978</c:v>
                </c:pt>
                <c:pt idx="1">
                  <c:v>64750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586"/>
          <c:y val="0"/>
          <c:w val="0.34170525897771953"/>
          <c:h val="1"/>
        </c:manualLayout>
      </c:layout>
      <c:txPr>
        <a:bodyPr/>
        <a:lstStyle/>
        <a:p>
          <a:pPr>
            <a:defRPr sz="24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9.0711345981355176E-2"/>
          <c:y val="3.437500000000001E-2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Pt>
            <c:idx val="1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2.6314194769912182E-2"/>
                  <c:y val="0.1843710629921259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532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907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64%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7.4961339389506929E-2"/>
                  <c:y val="-0.2263666338582678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407 </a:t>
                    </a:r>
                    <a:endParaRPr lang="ru-RU" dirty="0" smtClean="0"/>
                  </a:p>
                  <a:p>
                    <a:r>
                      <a:rPr lang="en-US" dirty="0" smtClean="0"/>
                      <a:t>8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8.4826213443576798E-2"/>
                  <c:y val="-0.2388011811023626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187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147</a:t>
                    </a:r>
                    <a:endParaRPr lang="ru-RU" dirty="0" smtClean="0"/>
                  </a:p>
                  <a:p>
                    <a:r>
                      <a:rPr lang="en-US" dirty="0" smtClean="0"/>
                      <a:t>23</a:t>
                    </a:r>
                    <a:r>
                      <a:rPr lang="en-US" dirty="0"/>
                      <a:t>%</a:t>
                    </a:r>
                  </a:p>
                </c:rich>
              </c:tx>
              <c:showVal val="1"/>
              <c:showPercent val="1"/>
              <c:separator> </c:separator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 </c:separator>
          </c:dLbls>
          <c:cat>
            <c:strRef>
              <c:f>Лист1!$A$2:$A$16</c:f>
              <c:strCache>
                <c:ptCount val="15"/>
                <c:pt idx="0">
                  <c:v>«Развитие образования»</c:v>
                </c:pt>
                <c:pt idx="1">
                  <c:v>«Развитие культуры»</c:v>
                </c:pt>
                <c:pt idx="2">
                  <c:v>«Сохранение и улучшение здоровья населения»</c:v>
                </c:pt>
                <c:pt idx="3">
                  <c:v>«Развитие физической культуры и спорта»</c:v>
                </c:pt>
                <c:pt idx="4">
                  <c:v>«Развитие инженерной инфраструктуры и дорожного хозяйства»</c:v>
                </c:pt>
                <c:pt idx="5">
                  <c:v>«Охрана труда»</c:v>
                </c:pt>
                <c:pt idx="6">
                  <c:v>«Охрана окружающей среды»</c:v>
                </c:pt>
                <c:pt idx="7">
                  <c:v>«Безопасность»</c:v>
                </c:pt>
                <c:pt idx="8">
                  <c:v>«Профилактика правонарушений»</c:v>
                </c:pt>
                <c:pt idx="9">
                  <c:v>«Экономическое развитие»</c:v>
                </c:pt>
                <c:pt idx="10">
                  <c:v>«Управление муниципальными финансами»</c:v>
                </c:pt>
                <c:pt idx="11">
                  <c:v>«Доступная среда для инвалидов»</c:v>
                </c:pt>
                <c:pt idx="12">
                  <c:v>«Здоровое поколение»</c:v>
                </c:pt>
                <c:pt idx="13">
                  <c:v>«Молодежь»</c:v>
                </c:pt>
                <c:pt idx="14">
                  <c:v>«Профилактика терроризма и экстремизма»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532907</c:v>
                </c:pt>
                <c:pt idx="1">
                  <c:v>16130</c:v>
                </c:pt>
                <c:pt idx="2">
                  <c:v>244</c:v>
                </c:pt>
                <c:pt idx="3">
                  <c:v>5629</c:v>
                </c:pt>
                <c:pt idx="4">
                  <c:v>11896</c:v>
                </c:pt>
                <c:pt idx="5">
                  <c:v>137</c:v>
                </c:pt>
                <c:pt idx="6">
                  <c:v>67407</c:v>
                </c:pt>
                <c:pt idx="7">
                  <c:v>6052</c:v>
                </c:pt>
                <c:pt idx="8">
                  <c:v>546</c:v>
                </c:pt>
                <c:pt idx="9">
                  <c:v>150</c:v>
                </c:pt>
                <c:pt idx="10">
                  <c:v>187147</c:v>
                </c:pt>
                <c:pt idx="11">
                  <c:v>100</c:v>
                </c:pt>
                <c:pt idx="12">
                  <c:v>184</c:v>
                </c:pt>
                <c:pt idx="13">
                  <c:v>433</c:v>
                </c:pt>
                <c:pt idx="14">
                  <c:v>1016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5838"/>
          <c:y val="0"/>
          <c:w val="0.34170525897771953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1.1200359336670431E-3"/>
          <c:y val="0.19736509186351706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bg1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0.14424813843898568"/>
                  <c:y val="0.25238188976377957"/>
                </c:manualLayout>
              </c:layout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6.9693990223711144E-2"/>
                  <c:y val="-0.14333333333333337"/>
                </c:manualLayout>
              </c:layout>
              <c:showVal val="1"/>
              <c:showPercent val="1"/>
              <c:separator>
</c:separator>
            </c:dLbl>
            <c:dLbl>
              <c:idx val="4"/>
              <c:delete val="1"/>
            </c:dLbl>
            <c:dLbl>
              <c:idx val="5"/>
              <c:layout>
                <c:manualLayout>
                  <c:x val="-1.5134883088371008E-2"/>
                  <c:y val="-1.0740419947506564E-2"/>
                </c:manualLayout>
              </c:layout>
              <c:showVal val="1"/>
              <c:showPercent val="1"/>
              <c:separator>
</c:separator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Лист1!$A$2:$A$10</c:f>
              <c:strCache>
                <c:ptCount val="9"/>
                <c:pt idx="0">
                  <c:v>Обеспечение функций органов местного самоуправления</c:v>
                </c:pt>
                <c:pt idx="1">
                  <c:v>Осуществление областных государственных полномочий</c:v>
                </c:pt>
                <c:pt idx="2">
                  <c:v>Осуществление полномочий Российской Федерации</c:v>
                </c:pt>
                <c:pt idx="3">
                  <c:v>Предоставление гражданам субсидий на оплату жилых помещений и коммунальных услуг</c:v>
                </c:pt>
                <c:pt idx="4">
                  <c:v>Владение, пользование и распоряжение имуществом, находящимся в муниципальной собственности</c:v>
                </c:pt>
                <c:pt idx="5">
                  <c:v>Выплата ежемесячных доплат к трудовой пенсии лицам, замещавшим муниципальные должности</c:v>
                </c:pt>
                <c:pt idx="6">
                  <c:v>Предоставление ежемесячной денежной выплаты гражданам удостоенным почетного звания «Почетный гражданин ЗРМО»</c:v>
                </c:pt>
                <c:pt idx="7">
                  <c:v>Расходы муниципальных учреждений на премирование физических лиц за достижения в области культуры, искусства, образования, науки, в иных областях</c:v>
                </c:pt>
                <c:pt idx="8">
                  <c:v>Межбюджетные трансферты, передаваемые бюджетам сельских поселений из бюджетов муниципальных районов на осуществление части полномочий по решению вопросов местного значения в соответствии с заключенными соглашениями</c:v>
                </c:pt>
              </c:strCache>
            </c:strRef>
          </c:cat>
          <c:val>
            <c:numRef>
              <c:f>Лист1!$B$2:$B$10</c:f>
              <c:numCache>
                <c:formatCode>#,##0</c:formatCode>
                <c:ptCount val="9"/>
                <c:pt idx="0">
                  <c:v>49761</c:v>
                </c:pt>
                <c:pt idx="1">
                  <c:v>4840</c:v>
                </c:pt>
                <c:pt idx="2">
                  <c:v>25</c:v>
                </c:pt>
                <c:pt idx="3">
                  <c:v>4420</c:v>
                </c:pt>
                <c:pt idx="4">
                  <c:v>212</c:v>
                </c:pt>
                <c:pt idx="5">
                  <c:v>4618</c:v>
                </c:pt>
                <c:pt idx="6">
                  <c:v>115</c:v>
                </c:pt>
                <c:pt idx="7">
                  <c:v>296</c:v>
                </c:pt>
                <c:pt idx="8">
                  <c:v>463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131509449934566"/>
          <c:y val="0"/>
          <c:w val="0.46654556169715367"/>
          <c:h val="1"/>
        </c:manualLayout>
      </c:layout>
      <c:txPr>
        <a:bodyPr/>
        <a:lstStyle/>
        <a:p>
          <a:pPr>
            <a:defRPr sz="8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2"/>
            <c:spPr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43604256520623E-2"/>
                  <c:y val="-1.8021601798754543E-2"/>
                </c:manualLayout>
              </c:layout>
              <c:showVal val="1"/>
            </c:dLbl>
            <c:dLbl>
              <c:idx val="1"/>
              <c:layout>
                <c:manualLayout>
                  <c:x val="8.6162553912373704E-3"/>
                  <c:y val="-1.5018001498962125E-2"/>
                </c:manualLayout>
              </c:layout>
              <c:showVal val="1"/>
            </c:dLbl>
            <c:dLbl>
              <c:idx val="2"/>
              <c:layout>
                <c:manualLayout>
                  <c:x val="1.1488340521649798E-2"/>
                  <c:y val="-6.0072005995848521E-3"/>
                </c:manualLayout>
              </c:layout>
              <c:showVal val="1"/>
            </c:dLbl>
            <c:dLbl>
              <c:idx val="3"/>
              <c:layout>
                <c:manualLayout>
                  <c:x val="1.1488340521649798E-2"/>
                  <c:y val="-6.0072005995848521E-3"/>
                </c:manualLayout>
              </c:layout>
              <c:showVal val="1"/>
            </c:dLbl>
            <c:dLbl>
              <c:idx val="4"/>
              <c:layout>
                <c:manualLayout>
                  <c:x val="7.1802128260310804E-3"/>
                  <c:y val="-1.2014401199169683E-2"/>
                </c:manualLayout>
              </c:layout>
              <c:showVal val="1"/>
            </c:dLbl>
            <c:dLbl>
              <c:idx val="5"/>
              <c:layout>
                <c:manualLayout>
                  <c:x val="1.2924383086856041E-2"/>
                  <c:y val="-1.2014401199169683E-2"/>
                </c:manualLayout>
              </c:layout>
              <c:showVal val="1"/>
            </c:dLbl>
            <c:dLbl>
              <c:idx val="6"/>
              <c:layout>
                <c:manualLayout>
                  <c:x val="1.1488340521649798E-2"/>
                  <c:y val="-2.1025202098546976E-2"/>
                </c:manualLayout>
              </c:layout>
              <c:showVal val="1"/>
            </c:dLbl>
            <c:dLbl>
              <c:idx val="7"/>
              <c:layout>
                <c:manualLayout>
                  <c:x val="7.1802128260311324E-3"/>
                  <c:y val="-1.2014401199169683E-2"/>
                </c:manualLayout>
              </c:layout>
              <c:showVal val="1"/>
            </c:dLbl>
            <c:dLbl>
              <c:idx val="8"/>
              <c:layout>
                <c:manualLayout>
                  <c:x val="1.1488340521649798E-2"/>
                  <c:y val="-1.2014401199169683E-2"/>
                </c:manualLayout>
              </c:layout>
              <c:showVal val="1"/>
            </c:dLbl>
            <c:dLbl>
              <c:idx val="9"/>
              <c:layout>
                <c:manualLayout>
                  <c:x val="1.005229795644356E-2"/>
                  <c:y val="-1.5018001498962125E-2"/>
                </c:manualLayout>
              </c:layout>
              <c:showVal val="1"/>
            </c:dLbl>
            <c:dLbl>
              <c:idx val="10"/>
              <c:layout>
                <c:manualLayout>
                  <c:x val="1.005229795644356E-2"/>
                  <c:y val="-9.0108008993772821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11"/>
                <c:pt idx="0">
                  <c:v>Батама</c:v>
                </c:pt>
                <c:pt idx="1">
                  <c:v>Буря</c:v>
                </c:pt>
                <c:pt idx="2">
                  <c:v>Зулумай</c:v>
                </c:pt>
                <c:pt idx="3">
                  <c:v>Кимильтей</c:v>
                </c:pt>
                <c:pt idx="4">
                  <c:v>Масляногорск</c:v>
                </c:pt>
                <c:pt idx="5">
                  <c:v>Покровка</c:v>
                </c:pt>
                <c:pt idx="6">
                  <c:v>Услон</c:v>
                </c:pt>
                <c:pt idx="7">
                  <c:v>Ухтуй</c:v>
                </c:pt>
                <c:pt idx="8">
                  <c:v>Филипповск</c:v>
                </c:pt>
                <c:pt idx="9">
                  <c:v>Хазан</c:v>
                </c:pt>
                <c:pt idx="10">
                  <c:v>Харайгун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26502</c:v>
                </c:pt>
                <c:pt idx="1">
                  <c:v>7982</c:v>
                </c:pt>
                <c:pt idx="2">
                  <c:v>23624</c:v>
                </c:pt>
                <c:pt idx="3">
                  <c:v>133177</c:v>
                </c:pt>
                <c:pt idx="4">
                  <c:v>26504</c:v>
                </c:pt>
                <c:pt idx="5">
                  <c:v>15735</c:v>
                </c:pt>
                <c:pt idx="6">
                  <c:v>22355</c:v>
                </c:pt>
                <c:pt idx="7">
                  <c:v>33975</c:v>
                </c:pt>
                <c:pt idx="8">
                  <c:v>12972</c:v>
                </c:pt>
                <c:pt idx="9">
                  <c:v>19279</c:v>
                </c:pt>
                <c:pt idx="10">
                  <c:v>10249</c:v>
                </c:pt>
              </c:numCache>
            </c:numRef>
          </c:val>
        </c:ser>
        <c:shape val="box"/>
        <c:axId val="136387200"/>
        <c:axId val="136481408"/>
        <c:axId val="0"/>
      </c:bar3DChart>
      <c:catAx>
        <c:axId val="13638720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481408"/>
        <c:crosses val="autoZero"/>
        <c:auto val="1"/>
        <c:lblAlgn val="ctr"/>
        <c:lblOffset val="100"/>
      </c:catAx>
      <c:valAx>
        <c:axId val="136481408"/>
        <c:scaling>
          <c:orientation val="minMax"/>
        </c:scaling>
        <c:delete val="1"/>
        <c:axPos val="l"/>
        <c:numFmt formatCode="#,##0" sourceLinked="1"/>
        <c:tickLblPos val="nextTo"/>
        <c:crossAx val="136387200"/>
        <c:crosses val="autoZero"/>
        <c:crossBetween val="between"/>
      </c:valAx>
      <c:spPr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399345585604647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63E-2"/>
          <c:y val="6.86781359058435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</c:dPt>
          <c:dLbls>
            <c:dLbl>
              <c:idx val="0"/>
              <c:layout>
                <c:manualLayout>
                  <c:x val="6.3725747731655283E-4"/>
                  <c:y val="3.790555081263257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12575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15 036</a:t>
                    </a:r>
                    <a:endParaRPr lang="en-US" sz="12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15036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19,5 %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1218944"/>
        <c:axId val="101245312"/>
      </c:barChart>
      <c:catAx>
        <c:axId val="101218944"/>
        <c:scaling>
          <c:orientation val="minMax"/>
        </c:scaling>
        <c:delete val="1"/>
        <c:axPos val="b"/>
        <c:numFmt formatCode="General" sourceLinked="1"/>
        <c:tickLblPos val="nextTo"/>
        <c:crossAx val="101245312"/>
        <c:crosses val="autoZero"/>
        <c:auto val="1"/>
        <c:lblAlgn val="ctr"/>
        <c:lblOffset val="100"/>
      </c:catAx>
      <c:valAx>
        <c:axId val="101245312"/>
        <c:scaling>
          <c:orientation val="minMax"/>
        </c:scaling>
        <c:delete val="1"/>
        <c:axPos val="l"/>
        <c:numFmt formatCode="#,##0" sourceLinked="1"/>
        <c:tickLblPos val="nextTo"/>
        <c:crossAx val="10121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497763274900263E-2"/>
          <c:y val="6.86781359058435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chemeClr val="tx2">
                    <a:lumMod val="10000"/>
                  </a:scheme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7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661538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/>
                      <a:t>792 219</a:t>
                    </a:r>
                    <a:endParaRPr lang="en-US" sz="1100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792219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200" b="1" dirty="0" smtClean="0">
                        <a:latin typeface="Times New Roman" pitchFamily="18" charset="0"/>
                        <a:cs typeface="Times New Roman" pitchFamily="18" charset="0"/>
                      </a:rPr>
                      <a:t>19,8%</a:t>
                    </a:r>
                    <a:endParaRPr lang="en-US" sz="12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130681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1171584"/>
        <c:axId val="101173120"/>
      </c:barChart>
      <c:catAx>
        <c:axId val="101171584"/>
        <c:scaling>
          <c:orientation val="minMax"/>
        </c:scaling>
        <c:delete val="1"/>
        <c:axPos val="b"/>
        <c:numFmt formatCode="General" sourceLinked="1"/>
        <c:tickLblPos val="nextTo"/>
        <c:crossAx val="101173120"/>
        <c:crosses val="autoZero"/>
        <c:auto val="1"/>
        <c:lblAlgn val="ctr"/>
        <c:lblOffset val="100"/>
      </c:catAx>
      <c:valAx>
        <c:axId val="101173120"/>
        <c:scaling>
          <c:orientation val="minMax"/>
        </c:scaling>
        <c:delete val="1"/>
        <c:axPos val="l"/>
        <c:numFmt formatCode="#,##0" sourceLinked="1"/>
        <c:tickLblPos val="nextTo"/>
        <c:crossAx val="10117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НДФЛ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561E-2"/>
          <c:y val="6.867813590584354E-2"/>
          <c:w val="0.90349065584054677"/>
          <c:h val="0.818680214144079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55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55691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FFFF0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3.48739854622160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66 990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66990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900" b="1" dirty="0" smtClean="0">
                        <a:latin typeface="Times New Roman" pitchFamily="18" charset="0"/>
                        <a:cs typeface="Times New Roman" pitchFamily="18" charset="0"/>
                      </a:rPr>
                      <a:t>20,3%</a:t>
                    </a:r>
                    <a:endParaRPr lang="en-US" sz="9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11299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9848448"/>
        <c:axId val="109849984"/>
      </c:barChart>
      <c:catAx>
        <c:axId val="109848448"/>
        <c:scaling>
          <c:orientation val="minMax"/>
        </c:scaling>
        <c:delete val="1"/>
        <c:axPos val="b"/>
        <c:numFmt formatCode="General" sourceLinked="1"/>
        <c:tickLblPos val="nextTo"/>
        <c:crossAx val="109849984"/>
        <c:crosses val="autoZero"/>
        <c:auto val="1"/>
        <c:lblAlgn val="ctr"/>
        <c:lblOffset val="100"/>
      </c:catAx>
      <c:valAx>
        <c:axId val="109849984"/>
        <c:scaling>
          <c:orientation val="minMax"/>
        </c:scaling>
        <c:delete val="1"/>
        <c:axPos val="l"/>
        <c:numFmt formatCode="#,##0" sourceLinked="1"/>
        <c:tickLblPos val="nextTo"/>
        <c:crossAx val="109848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уплаты акцизов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382228980718827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37E-2"/>
          <c:y val="6.5190780574690674E-2"/>
          <c:w val="0.90349065584054677"/>
          <c:h val="0.818680214144079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5.5404465687185515E-3"/>
                  <c:y val="7.278079083691169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5593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1.74369927311081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 466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15,6%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9949312"/>
        <c:axId val="109950848"/>
      </c:barChart>
      <c:catAx>
        <c:axId val="109949312"/>
        <c:scaling>
          <c:orientation val="minMax"/>
        </c:scaling>
        <c:delete val="1"/>
        <c:axPos val="b"/>
        <c:numFmt formatCode="General" sourceLinked="1"/>
        <c:tickLblPos val="nextTo"/>
        <c:crossAx val="109950848"/>
        <c:crosses val="autoZero"/>
        <c:auto val="1"/>
        <c:lblAlgn val="ctr"/>
        <c:lblOffset val="100"/>
      </c:catAx>
      <c:valAx>
        <c:axId val="109950848"/>
        <c:scaling>
          <c:orientation val="minMax"/>
        </c:scaling>
        <c:delete val="1"/>
        <c:axPos val="l"/>
        <c:numFmt formatCode="#,##0" sourceLinked="1"/>
        <c:tickLblPos val="nextTo"/>
        <c:crossAx val="10994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УСН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9866535907269851"/>
          <c:y val="6.9747970924432688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37E-2"/>
          <c:y val="6.5190780574690674E-2"/>
          <c:w val="0.90349065584054677"/>
          <c:h val="0.8186802141440797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62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4109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6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4 205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4205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2,3%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7262592"/>
        <c:axId val="117288960"/>
      </c:barChart>
      <c:catAx>
        <c:axId val="117262592"/>
        <c:scaling>
          <c:orientation val="minMax"/>
        </c:scaling>
        <c:delete val="1"/>
        <c:axPos val="b"/>
        <c:numFmt formatCode="General" sourceLinked="1"/>
        <c:tickLblPos val="nextTo"/>
        <c:crossAx val="117288960"/>
        <c:crosses val="autoZero"/>
        <c:auto val="1"/>
        <c:lblAlgn val="ctr"/>
        <c:lblOffset val="100"/>
      </c:catAx>
      <c:valAx>
        <c:axId val="117288960"/>
        <c:scaling>
          <c:orientation val="minMax"/>
        </c:scaling>
        <c:delete val="1"/>
        <c:axPos val="l"/>
        <c:numFmt formatCode="#,##0" sourceLinked="1"/>
        <c:tickLblPos val="nextTo"/>
        <c:crossAx val="117262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ЕНВД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9143710803800585"/>
          <c:y val="6.9747970924432688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65E-2"/>
          <c:y val="6.519078057469067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7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27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-97%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-863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7301632"/>
        <c:axId val="117303168"/>
      </c:barChart>
      <c:catAx>
        <c:axId val="117301632"/>
        <c:scaling>
          <c:orientation val="minMax"/>
        </c:scaling>
        <c:delete val="1"/>
        <c:axPos val="b"/>
        <c:numFmt formatCode="General" sourceLinked="1"/>
        <c:tickLblPos val="nextTo"/>
        <c:crossAx val="117303168"/>
        <c:crosses val="autoZero"/>
        <c:auto val="1"/>
        <c:lblAlgn val="ctr"/>
        <c:lblOffset val="100"/>
      </c:catAx>
      <c:valAx>
        <c:axId val="117303168"/>
        <c:scaling>
          <c:orientation val="minMax"/>
        </c:scaling>
        <c:delete val="1"/>
        <c:axPos val="l"/>
        <c:numFmt formatCode="#,##0" sourceLinked="1"/>
        <c:tickLblPos val="nextTo"/>
        <c:crossAx val="117301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ЕСхН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8878057133294974"/>
          <c:y val="2.0924391277329746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365E-2"/>
          <c:y val="6.5190780574690674E-2"/>
          <c:w val="0.90349065584054677"/>
          <c:h val="0.818680214144080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bg1">
                <a:lumMod val="60000"/>
                <a:lumOff val="4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chemeClr val="bg1">
                  <a:lumMod val="40000"/>
                  <a:lumOff val="60000"/>
                </a:schemeClr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725747731655283E-4"/>
                  <c:y val="3.7905550812632575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"/>
                  <c:y val="3.48739854622160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2 862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2862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132,9%</a:t>
                    </a:r>
                    <a:endParaRPr lang="en-US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343947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7466240"/>
        <c:axId val="117467776"/>
      </c:barChart>
      <c:catAx>
        <c:axId val="117466240"/>
        <c:scaling>
          <c:orientation val="minMax"/>
        </c:scaling>
        <c:delete val="1"/>
        <c:axPos val="b"/>
        <c:numFmt formatCode="General" sourceLinked="1"/>
        <c:tickLblPos val="nextTo"/>
        <c:crossAx val="117467776"/>
        <c:crosses val="autoZero"/>
        <c:auto val="1"/>
        <c:lblAlgn val="ctr"/>
        <c:lblOffset val="100"/>
      </c:catAx>
      <c:valAx>
        <c:axId val="117467776"/>
        <c:scaling>
          <c:orientation val="minMax"/>
        </c:scaling>
        <c:delete val="1"/>
        <c:axPos val="l"/>
        <c:numFmt formatCode="#,##0" sourceLinked="1"/>
        <c:tickLblPos val="nextTo"/>
        <c:crossAx val="117466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0.76749</cdr:x>
      <cdr:y>0.29735</cdr:y>
    </cdr:from>
    <cdr:to>
      <cdr:x>0.95048</cdr:x>
      <cdr:y>0.5566</cdr:y>
    </cdr:to>
    <cdr:sp macro="" textlink="">
      <cdr:nvSpPr>
        <cdr:cNvPr id="2" name="Скругленный прямоугольник 1"/>
        <cdr:cNvSpPr/>
      </cdr:nvSpPr>
      <cdr:spPr bwMode="white">
        <a:xfrm xmlns:a="http://schemas.openxmlformats.org/drawingml/2006/main">
          <a:off x="6791325" y="12008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Субвенции 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509 032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64%</a:t>
          </a:r>
        </a:p>
      </cdr:txBody>
    </cdr:sp>
  </cdr:relSizeAnchor>
  <cdr:relSizeAnchor xmlns:cdr="http://schemas.openxmlformats.org/drawingml/2006/chartDrawing">
    <cdr:from>
      <cdr:x>0.06459</cdr:x>
      <cdr:y>0.03783</cdr:y>
    </cdr:from>
    <cdr:to>
      <cdr:x>0.24758</cdr:x>
      <cdr:y>0.29708</cdr:y>
    </cdr:to>
    <cdr:sp macro="" textlink="">
      <cdr:nvSpPr>
        <cdr:cNvPr id="3" name="Скругленный прямоугольник 2"/>
        <cdr:cNvSpPr/>
      </cdr:nvSpPr>
      <cdr:spPr bwMode="white">
        <a:xfrm xmlns:a="http://schemas.openxmlformats.org/drawingml/2006/main">
          <a:off x="571500" y="152769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134 821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17%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0.01507</cdr:x>
      <cdr:y>0.40113</cdr:y>
    </cdr:from>
    <cdr:to>
      <cdr:x>0.19806</cdr:x>
      <cdr:y>0.66038</cdr:y>
    </cdr:to>
    <cdr:sp macro="" textlink="">
      <cdr:nvSpPr>
        <cdr:cNvPr id="5" name="Скругленный прямоугольник 4"/>
        <cdr:cNvSpPr/>
      </cdr:nvSpPr>
      <cdr:spPr bwMode="white">
        <a:xfrm xmlns:a="http://schemas.openxmlformats.org/drawingml/2006/main">
          <a:off x="133350" y="16199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Дотации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120 694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15%</a:t>
          </a:r>
          <a:endParaRPr lang="ru-RU" sz="1800" dirty="0" smtClean="0"/>
        </a:p>
      </cdr:txBody>
    </cdr:sp>
  </cdr:relSizeAnchor>
  <cdr:relSizeAnchor xmlns:cdr="http://schemas.openxmlformats.org/drawingml/2006/chartDrawing">
    <cdr:from>
      <cdr:x>0.06459</cdr:x>
      <cdr:y>0.70519</cdr:y>
    </cdr:from>
    <cdr:to>
      <cdr:x>0.24758</cdr:x>
      <cdr:y>0.96444</cdr:y>
    </cdr:to>
    <cdr:sp macro="" textlink="">
      <cdr:nvSpPr>
        <cdr:cNvPr id="6" name="Скругленный прямоугольник 5"/>
        <cdr:cNvSpPr/>
      </cdr:nvSpPr>
      <cdr:spPr bwMode="white">
        <a:xfrm xmlns:a="http://schemas.openxmlformats.org/drawingml/2006/main">
          <a:off x="571500" y="2847975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Иные МБТ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27 695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4%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1pPr>
    <a:lvl2pPr indent="4988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2pPr>
    <a:lvl3pPr indent="9976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3pPr>
    <a:lvl4pPr indent="14964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4pPr>
    <a:lvl5pPr indent="19952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5pPr>
    <a:lvl6pPr indent="24940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6pPr>
    <a:lvl7pPr indent="29928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7pPr>
    <a:lvl8pPr indent="34916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8pPr>
    <a:lvl9pPr indent="39904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100000">
              <a:srgbClr val="72FDEA"/>
            </a:gs>
          </a:gsLst>
          <a:lin ang="681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68" y="4774622"/>
            <a:ext cx="224346" cy="226141"/>
          </a:xfrm>
          <a:prstGeom prst="rect">
            <a:avLst/>
          </a:prstGeom>
          <a:ln w="3175">
            <a:miter lim="400000"/>
          </a:ln>
        </p:spPr>
        <p:txBody>
          <a:bodyPr wrap="none" lIns="57113" tIns="57113" rIns="57113" bIns="57113" anchor="b">
            <a:spAutoFit/>
          </a:bodyPr>
          <a:lstStyle>
            <a:lvl1pPr algn="ctr" defTabSz="158008">
              <a:defRPr sz="72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/>
          </p:nvPr>
        </p:nvSpPr>
        <p:spPr>
          <a:xfrm>
            <a:off x="3397459" y="920761"/>
            <a:ext cx="1033185" cy="17311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7113" tIns="57113" rIns="57113" bIns="57113" anchor="b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3397459" y="2621861"/>
            <a:ext cx="1033185" cy="15958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7113" tIns="57113" rIns="57113" bIns="57113">
            <a:normAutofit/>
          </a:bodyPr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8229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16459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24688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329184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41148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49377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57607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65836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9pPr>
    </p:bodyStyle>
    <p:otherStyle>
      <a:lvl1pPr marL="0" marR="0" indent="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chart" Target="../charts/char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882" y="1371600"/>
            <a:ext cx="7730836" cy="27006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914400" hangingPunct="1"/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72FDEA"/>
                </a:solidFill>
                <a:effectLst/>
                <a:uFillTx/>
                <a:latin typeface="+mn-lt"/>
                <a:ea typeface="+mn-ea"/>
                <a:cs typeface="+mn-cs"/>
                <a:sym typeface="Proxima Nova"/>
              </a:rPr>
              <a:t>Бюджет для граждан </a:t>
            </a:r>
          </a:p>
          <a:p>
            <a:pPr lvl="0" algn="ctr" defTabSz="914400" hangingPunct="1"/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к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решению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Думы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муниципального района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«Об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утверждении отчета об исполнении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бюджета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районного муниципального образования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2022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год»</a:t>
            </a:r>
            <a:endParaRPr lang="ru-RU" sz="2000" b="1" kern="1200" dirty="0">
              <a:solidFill>
                <a:srgbClr val="72FDEA"/>
              </a:solidFill>
              <a:latin typeface="+mj-lt"/>
              <a:ea typeface="Inter Medium" panose="020B0502030000000004" pitchFamily="34" charset="0"/>
              <a:cs typeface="Times New Roman" panose="02020603050405020304" pitchFamily="18" charset="0"/>
            </a:endParaRPr>
          </a:p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5" name="Рисунок 4" descr="r82fUvxn1QfjFkiMs5x3ucVA70S0_lOEfxKE3Hpe5PKb2g-bScQhG5Wlq-HqzjWs8sJV0gIblcp0oEeBoZ67r9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4779" y="324678"/>
            <a:ext cx="1046922" cy="10469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80259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Нецелевая финансовая помощь бюджету Зиминского районного муниципального образования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53892" y="1143582"/>
            <a:ext cx="23512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помощь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155 788 тыс.руб.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77689" y="2466974"/>
            <a:ext cx="3020709" cy="13740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Премия за увеличение налоговых и неналоговых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доходов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827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84245" y="3943350"/>
            <a:ext cx="267506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сбалансированность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51 955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84245" y="1223607"/>
            <a:ext cx="235121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выравнивание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68 739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3135456" y="1759135"/>
            <a:ext cx="485670" cy="35541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7"/>
          </p:cNvCxnSpPr>
          <p:nvPr/>
        </p:nvCxnSpPr>
        <p:spPr>
          <a:xfrm rot="5400000" flipH="1" flipV="1">
            <a:off x="3101191" y="3580265"/>
            <a:ext cx="486298" cy="55357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25" idx="1"/>
            <a:endCxn id="12" idx="6"/>
          </p:cNvCxnSpPr>
          <p:nvPr/>
        </p:nvCxnSpPr>
        <p:spPr>
          <a:xfrm rot="10800000" flipV="1">
            <a:off x="3298399" y="2686123"/>
            <a:ext cx="322727" cy="46785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" name="Рисунок 24" descr="subsidii1111.jpg"/>
          <p:cNvPicPr>
            <a:picLocks noChangeAspect="1"/>
          </p:cNvPicPr>
          <p:nvPr/>
        </p:nvPicPr>
        <p:blipFill>
          <a:blip r:embed="rId2" cstate="print"/>
          <a:srcRect l="11861" r="2658" b="9254"/>
          <a:stretch>
            <a:fillRect/>
          </a:stretch>
        </p:blipFill>
        <p:spPr>
          <a:xfrm>
            <a:off x="3621125" y="1759135"/>
            <a:ext cx="2618333" cy="18539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Овал 27"/>
          <p:cNvSpPr/>
          <p:nvPr/>
        </p:nvSpPr>
        <p:spPr>
          <a:xfrm>
            <a:off x="3754686" y="3943350"/>
            <a:ext cx="2351211" cy="1071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Субсидия на зарплату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34 267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4" name="Прямая соединительная линия 43"/>
          <p:cNvCxnSpPr>
            <a:stCxn id="28" idx="0"/>
            <a:endCxn id="25" idx="2"/>
          </p:cNvCxnSpPr>
          <p:nvPr/>
        </p:nvCxnSpPr>
        <p:spPr>
          <a:xfrm rot="5400000" flipH="1" flipV="1">
            <a:off x="4765172" y="3778230"/>
            <a:ext cx="330240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52" name="Диаграмма 5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372225" y="1143583"/>
          <a:ext cx="2647950" cy="3870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>
            <a:off x="6867525" y="4562475"/>
            <a:ext cx="1669805" cy="952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Box 48"/>
          <p:cNvSpPr txBox="1"/>
          <p:nvPr/>
        </p:nvSpPr>
        <p:spPr>
          <a:xfrm>
            <a:off x="8038870" y="3486189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+10 607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18" name="Стрелка вверх 17"/>
          <p:cNvSpPr/>
          <p:nvPr/>
        </p:nvSpPr>
        <p:spPr>
          <a:xfrm>
            <a:off x="8136834" y="3779586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69518546447_1469518546572.jpg"/>
          <p:cNvPicPr>
            <a:picLocks noChangeAspect="1"/>
          </p:cNvPicPr>
          <p:nvPr/>
        </p:nvPicPr>
        <p:blipFill>
          <a:blip r:embed="rId2" cstate="print"/>
          <a:srcRect l="7024" t="19143"/>
          <a:stretch>
            <a:fillRect/>
          </a:stretch>
        </p:blipFill>
        <p:spPr>
          <a:xfrm>
            <a:off x="238837" y="983839"/>
            <a:ext cx="2825086" cy="15736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-3297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856" y="128120"/>
            <a:ext cx="842554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Зиминского районного муниципального образования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2022 году по разделам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5761369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по функциональной структуре, тыс.руб.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3826" y="2219739"/>
            <a:ext cx="1292087" cy="2517913"/>
            <a:chOff x="523461" y="1424609"/>
            <a:chExt cx="1292087" cy="2517913"/>
          </a:xfrm>
        </p:grpSpPr>
        <p:sp>
          <p:nvSpPr>
            <p:cNvPr id="8" name="Блок-схема: магнитный диск 7"/>
            <p:cNvSpPr/>
            <p:nvPr/>
          </p:nvSpPr>
          <p:spPr>
            <a:xfrm>
              <a:off x="523461" y="1424609"/>
              <a:ext cx="1292087" cy="2517913"/>
            </a:xfrm>
            <a:prstGeom prst="flowChartMagneticDisk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 dirty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Блок-схема: магнитный диск 8"/>
            <p:cNvSpPr/>
            <p:nvPr/>
          </p:nvSpPr>
          <p:spPr>
            <a:xfrm>
              <a:off x="655982" y="2378765"/>
              <a:ext cx="954157" cy="1550505"/>
            </a:xfrm>
            <a:prstGeom prst="flowChartMagneticDisk">
              <a:avLst/>
            </a:prstGeom>
            <a:solidFill>
              <a:schemeClr val="accent1">
                <a:lumMod val="75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pic>
        <p:nvPicPr>
          <p:cNvPr id="8194" name="Picture 2" descr="https://avatars.dzeninfra.ru/get-zen_doc/4340095/pub_60c5e679e72f9332f7caf7b8_60c5e69f7c47271203db87e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96" y="1083537"/>
            <a:ext cx="1984058" cy="10301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9552" y="2448015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894 727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9796" y="3276276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494 082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году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2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berezovsky.krskstate.ru/dat/Image/39/muniz%20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110961"/>
            <a:ext cx="2143122" cy="1768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xn----7sbapuabb4afggnvekrx7c1l.xn--p1ai/images/environment-day.jpg"/>
          <p:cNvPicPr>
            <a:picLocks noChangeAspect="1" noChangeArrowheads="1"/>
          </p:cNvPicPr>
          <p:nvPr/>
        </p:nvPicPr>
        <p:blipFill>
          <a:blip r:embed="rId2"/>
          <a:srcRect t="9337" r="24588" b="1710"/>
          <a:stretch>
            <a:fillRect/>
          </a:stretch>
        </p:blipFill>
        <p:spPr bwMode="auto">
          <a:xfrm>
            <a:off x="4314813" y="3705225"/>
            <a:ext cx="1708391" cy="1342614"/>
          </a:xfrm>
          <a:prstGeom prst="rect">
            <a:avLst/>
          </a:prstGeom>
          <a:noFill/>
        </p:spPr>
      </p:pic>
      <p:pic>
        <p:nvPicPr>
          <p:cNvPr id="17410" name="Picture 2" descr="https://sun6-22.userapi.com/s/v1/ig2/cdCu9JNhhMA_aMoTCCNuUR7VDVphs9O1U0AZuA_6u34w0heNe5G1Re5m6aNT27BaSsKBLq6e3p_Cr3SFRcLP2ou1.jpg?size=564x564&amp;quality=96&amp;crop=20,20,564,564&amp;ava=1"/>
          <p:cNvPicPr>
            <a:picLocks noChangeAspect="1" noChangeArrowheads="1"/>
          </p:cNvPicPr>
          <p:nvPr/>
        </p:nvPicPr>
        <p:blipFill>
          <a:blip r:embed="rId3" cstate="print"/>
          <a:srcRect t="15678"/>
          <a:stretch>
            <a:fillRect/>
          </a:stretch>
        </p:blipFill>
        <p:spPr bwMode="auto">
          <a:xfrm>
            <a:off x="155575" y="3457575"/>
            <a:ext cx="1885950" cy="15902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муниципальных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64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6d66eba6e41a7f06f8440e939189a88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" y="983838"/>
            <a:ext cx="1890212" cy="16610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.9111s.ru/uploads/202012/23/0bed38b18d6b587a2e9393d849714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987136"/>
            <a:ext cx="2181222" cy="12652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2022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</a:t>
            </a:r>
            <a:r>
              <a:rPr lang="ru-RU" sz="1800" b="1" dirty="0" err="1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непрограммных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расходов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1190625"/>
          <a:ext cx="864704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8" descr="D:\Доклад мэра\2023\Отчеты\ГО\изображение_viber_2023-04-17_15-09-13-828.jpg"/>
          <p:cNvPicPr>
            <a:picLocks noChangeAspect="1" noChangeArrowheads="1"/>
          </p:cNvPicPr>
          <p:nvPr/>
        </p:nvPicPr>
        <p:blipFill>
          <a:blip r:embed="rId2"/>
          <a:srcRect t="9720"/>
          <a:stretch>
            <a:fillRect/>
          </a:stretch>
        </p:blipFill>
        <p:spPr bwMode="auto">
          <a:xfrm>
            <a:off x="155575" y="3281223"/>
            <a:ext cx="1401521" cy="168805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9779" y="987136"/>
            <a:ext cx="855397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реализацию мероприятий перечня проектов народных инициатив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4 815 тыс.руб.</a:t>
            </a:r>
          </a:p>
        </p:txBody>
      </p:sp>
      <p:pic>
        <p:nvPicPr>
          <p:cNvPr id="9217" name="Picture 1" descr="Z:\СОГЛАШЕНИЯ\народный бюджет\2022 год\ФОТО\колос\IMG-1e5c35c11d2d1cf119d211953f1c7d7f-V.jpg"/>
          <p:cNvPicPr>
            <a:picLocks noChangeAspect="1" noChangeArrowheads="1"/>
          </p:cNvPicPr>
          <p:nvPr/>
        </p:nvPicPr>
        <p:blipFill>
          <a:blip r:embed="rId3" cstate="print"/>
          <a:srcRect l="19792" t="6771" r="20000"/>
          <a:stretch>
            <a:fillRect/>
          </a:stretch>
        </p:blipFill>
        <p:spPr bwMode="auto">
          <a:xfrm>
            <a:off x="1557096" y="3281223"/>
            <a:ext cx="2241988" cy="168805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19" name="Picture 3" descr="Z:\СОГЛАШЕНИЯ\народный бюджет\2022 год\ФОТО\район\мебель\Покровская\mebel pokrovka.jpg"/>
          <p:cNvPicPr>
            <a:picLocks noChangeAspect="1" noChangeArrowheads="1"/>
          </p:cNvPicPr>
          <p:nvPr/>
        </p:nvPicPr>
        <p:blipFill>
          <a:blip r:embed="rId4" cstate="print"/>
          <a:srcRect t="19736" r="7808"/>
          <a:stretch>
            <a:fillRect/>
          </a:stretch>
        </p:blipFill>
        <p:spPr bwMode="auto">
          <a:xfrm>
            <a:off x="1592644" y="1631343"/>
            <a:ext cx="2338661" cy="152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0" name="Picture 4" descr="Z:\СОГЛАШЕНИЯ\народный бюджет\2022 год\ФОТО\район\мебель\Самарская\mebel samara 2.jpg"/>
          <p:cNvPicPr>
            <a:picLocks noChangeAspect="1" noChangeArrowheads="1"/>
          </p:cNvPicPr>
          <p:nvPr/>
        </p:nvPicPr>
        <p:blipFill>
          <a:blip r:embed="rId5" cstate="print"/>
          <a:srcRect r="4773"/>
          <a:stretch>
            <a:fillRect/>
          </a:stretch>
        </p:blipFill>
        <p:spPr bwMode="auto">
          <a:xfrm>
            <a:off x="155575" y="1631344"/>
            <a:ext cx="1939356" cy="152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1" name="Picture 5" descr="Z:\СОГЛАШЕНИЯ\народный бюджет\2022 год\ФОТО\район\места памяти участникам ВОВ\R BOB 2.jpg"/>
          <p:cNvPicPr>
            <a:picLocks noChangeAspect="1" noChangeArrowheads="1"/>
          </p:cNvPicPr>
          <p:nvPr/>
        </p:nvPicPr>
        <p:blipFill>
          <a:blip r:embed="rId6"/>
          <a:srcRect b="4746"/>
          <a:stretch>
            <a:fillRect/>
          </a:stretch>
        </p:blipFill>
        <p:spPr bwMode="auto">
          <a:xfrm>
            <a:off x="3799084" y="3295854"/>
            <a:ext cx="2342409" cy="167342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/>
          <a:srcRect t="3717" b="11115"/>
          <a:stretch>
            <a:fillRect/>
          </a:stretch>
        </p:blipFill>
        <p:spPr bwMode="auto">
          <a:xfrm>
            <a:off x="5390139" y="1631343"/>
            <a:ext cx="1798332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 cstate="print"/>
          <a:srcRect l="5017" t="23053" r="7283" b="17113"/>
          <a:stretch>
            <a:fillRect/>
          </a:stretch>
        </p:blipFill>
        <p:spPr bwMode="auto">
          <a:xfrm>
            <a:off x="7188471" y="1631343"/>
            <a:ext cx="1678674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9"/>
          <a:srcRect l="3449" t="15920" r="35943"/>
          <a:stretch>
            <a:fillRect/>
          </a:stretch>
        </p:blipFill>
        <p:spPr bwMode="auto">
          <a:xfrm>
            <a:off x="6141493" y="3281222"/>
            <a:ext cx="2725652" cy="16880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10"/>
          <a:srcRect l="4375" r="13514"/>
          <a:stretch>
            <a:fillRect/>
          </a:stretch>
        </p:blipFill>
        <p:spPr bwMode="auto">
          <a:xfrm>
            <a:off x="3595458" y="1631343"/>
            <a:ext cx="1794681" cy="1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5658" y="1241946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оплату стоимости набора продуктов питания в лагерях с дневным пребыванием детей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791 тыс.руб.</a:t>
            </a:r>
          </a:p>
        </p:txBody>
      </p:sp>
      <p:pic>
        <p:nvPicPr>
          <p:cNvPr id="8194" name="Picture 2" descr="http://www.rzima.ru/images/stories/020622/1_iyunya_.jpg"/>
          <p:cNvPicPr>
            <a:picLocks noChangeAspect="1" noChangeArrowheads="1"/>
          </p:cNvPicPr>
          <p:nvPr/>
        </p:nvPicPr>
        <p:blipFill>
          <a:blip r:embed="rId2"/>
          <a:srcRect l="6424" r="3731" b="10618"/>
          <a:stretch>
            <a:fillRect/>
          </a:stretch>
        </p:blipFill>
        <p:spPr bwMode="auto">
          <a:xfrm>
            <a:off x="255658" y="3020404"/>
            <a:ext cx="2903799" cy="16838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405119" y="1138024"/>
            <a:ext cx="275002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средств обучения и воспитания, необходимых для оснащения учебных кабинетов муниципальных образовательных организаций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177 тыс.руб.</a:t>
            </a:r>
          </a:p>
        </p:txBody>
      </p:sp>
      <p:pic>
        <p:nvPicPr>
          <p:cNvPr id="8196" name="Picture 4" descr="http://www.rzima.ru/images/stories/010922/zulumai1.jpg"/>
          <p:cNvPicPr>
            <a:picLocks noChangeAspect="1" noChangeArrowheads="1"/>
          </p:cNvPicPr>
          <p:nvPr/>
        </p:nvPicPr>
        <p:blipFill>
          <a:blip r:embed="rId3"/>
          <a:srcRect t="28161" r="16467"/>
          <a:stretch>
            <a:fillRect/>
          </a:stretch>
        </p:blipFill>
        <p:spPr bwMode="auto">
          <a:xfrm>
            <a:off x="3405118" y="3020404"/>
            <a:ext cx="2750022" cy="177260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http://www.rzima.ru/images/stories/201022/v%20kimilteiskoi%20shkolnoi%20biblioteke.jpg"/>
          <p:cNvPicPr>
            <a:picLocks noChangeAspect="1" noChangeArrowheads="1"/>
          </p:cNvPicPr>
          <p:nvPr/>
        </p:nvPicPr>
        <p:blipFill>
          <a:blip r:embed="rId4"/>
          <a:srcRect t="4421" b="7337"/>
          <a:stretch>
            <a:fillRect/>
          </a:stretch>
        </p:blipFill>
        <p:spPr bwMode="auto">
          <a:xfrm>
            <a:off x="6441744" y="3020404"/>
            <a:ext cx="2466251" cy="17784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441744" y="1138024"/>
            <a:ext cx="2466251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мероприятий по приобретению учебников и учебных пособий, а также учебно-методических материалов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2 066 тыс.руб.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658" y="1279089"/>
            <a:ext cx="290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организацию бесплатного горячего питания обучающихся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8 785 тыс.руб.</a:t>
            </a:r>
          </a:p>
        </p:txBody>
      </p:sp>
      <p:pic>
        <p:nvPicPr>
          <p:cNvPr id="7170" name="Picture 2" descr="http://www.rzima.ru/images/stories/081222/pit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658" y="2734598"/>
            <a:ext cx="2903800" cy="192783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https://images.hub.ldpr.ru/display?path=media/images/mordoviya/f2ffa4daf9054553cb24786b445bff3f6ebcf0fc4079917bf17186124a46aba7.jpg&amp;op=resize&amp;h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209" y="2734598"/>
            <a:ext cx="2904306" cy="193620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308209" y="1134160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бесплатным двухразовым питанием обучающихся с ограниченными возможностями здоровья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7 108 тыс.руб.</a:t>
            </a:r>
          </a:p>
        </p:txBody>
      </p:sp>
      <p:pic>
        <p:nvPicPr>
          <p:cNvPr id="7174" name="Picture 6" descr="https://regnum.ru/uploads/pictures/news/2021/01/26/regnum_picture_16116788471868696_normal.JPG"/>
          <p:cNvPicPr>
            <a:picLocks noChangeAspect="1" noChangeArrowheads="1"/>
          </p:cNvPicPr>
          <p:nvPr/>
        </p:nvPicPr>
        <p:blipFill>
          <a:blip r:embed="rId4" cstate="print"/>
          <a:srcRect l="6771" r="5174"/>
          <a:stretch>
            <a:fillRect/>
          </a:stretch>
        </p:blipFill>
        <p:spPr bwMode="auto">
          <a:xfrm>
            <a:off x="6312090" y="2734598"/>
            <a:ext cx="2565779" cy="196072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06853" y="1134160"/>
            <a:ext cx="2571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питьевым молоком обучающихся 1-4 классов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1 212 тыс.руб.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0375" y="1150610"/>
            <a:ext cx="360665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на ежемесячное денежное вознаграждение за классное руководство педагогическим работникам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21 019 тыс.руб.</a:t>
            </a:r>
          </a:p>
        </p:txBody>
      </p:sp>
      <p:pic>
        <p:nvPicPr>
          <p:cNvPr id="10246" name="Picture 6" descr="https://avatars.mds.yandex.net/i?id=2a00000187e38cbf756cb7a75fe668c46f7f-1043612-fast-images&amp;n=13"/>
          <p:cNvPicPr>
            <a:picLocks noChangeAspect="1" noChangeArrowheads="1"/>
          </p:cNvPicPr>
          <p:nvPr/>
        </p:nvPicPr>
        <p:blipFill>
          <a:blip r:embed="rId2"/>
          <a:srcRect t="13200"/>
          <a:stretch>
            <a:fillRect/>
          </a:stretch>
        </p:blipFill>
        <p:spPr bwMode="auto">
          <a:xfrm>
            <a:off x="4972050" y="2350939"/>
            <a:ext cx="3914775" cy="254853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714874" y="987136"/>
            <a:ext cx="442912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по обеспечению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1 023 тыс.руб.</a:t>
            </a:r>
          </a:p>
        </p:txBody>
      </p:sp>
      <p:pic>
        <p:nvPicPr>
          <p:cNvPr id="12292" name="Picture 4" descr="http://komitetzrmo.ru/imgs/fotonews/Novyjpodhod21112022_1.jpg"/>
          <p:cNvPicPr>
            <a:picLocks noChangeAspect="1" noChangeArrowheads="1"/>
          </p:cNvPicPr>
          <p:nvPr/>
        </p:nvPicPr>
        <p:blipFill>
          <a:blip r:embed="rId3"/>
          <a:srcRect l="1881" t="2596" r="48451" b="46785"/>
          <a:stretch>
            <a:fillRect/>
          </a:stretch>
        </p:blipFill>
        <p:spPr bwMode="auto">
          <a:xfrm>
            <a:off x="438150" y="2333066"/>
            <a:ext cx="4029075" cy="25664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92157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Бюджет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D5D5D5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Inter Medium" panose="020B0502030000000004" pitchFamily="34" charset="0"/>
              <a:cs typeface="Times New Roman" panose="02020603050405020304" pitchFamily="18" charset="0"/>
              <a:sym typeface="Proxima Nov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Доходы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поступающие в бюджет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Расходы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выплачиваемые из бюджета 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783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Дефицит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расходов бюджета над его доходами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3466" y="4202687"/>
            <a:ext cx="5783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Профицит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доходов бюджета над его расходами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22" y="3297116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9028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307" y="1120014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мероприятия по сбору, транспортированию и утилизации (захоронению) твердых коммунальных отходов с несанкционированных мест размещения отходов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1 373 тыс.руб.</a:t>
            </a:r>
          </a:p>
        </p:txBody>
      </p:sp>
      <p:pic>
        <p:nvPicPr>
          <p:cNvPr id="5122" name="Picture 2" descr="uborka svalki"/>
          <p:cNvPicPr>
            <a:picLocks noChangeAspect="1" noChangeArrowheads="1"/>
          </p:cNvPicPr>
          <p:nvPr/>
        </p:nvPicPr>
        <p:blipFill>
          <a:blip r:embed="rId2"/>
          <a:srcRect b="5652"/>
          <a:stretch>
            <a:fillRect/>
          </a:stretch>
        </p:blipFill>
        <p:spPr bwMode="auto">
          <a:xfrm>
            <a:off x="269307" y="2920507"/>
            <a:ext cx="2692257" cy="190382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 descr="na dambe 1"/>
          <p:cNvPicPr>
            <a:picLocks noChangeAspect="1" noChangeArrowheads="1"/>
          </p:cNvPicPr>
          <p:nvPr/>
        </p:nvPicPr>
        <p:blipFill>
          <a:blip r:embed="rId3"/>
          <a:srcRect l="8285" r="18514" b="5276"/>
          <a:stretch>
            <a:fillRect/>
          </a:stretch>
        </p:blipFill>
        <p:spPr bwMode="auto">
          <a:xfrm>
            <a:off x="3262906" y="2943279"/>
            <a:ext cx="2869046" cy="188104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62905" y="1228299"/>
            <a:ext cx="2605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мероприятия по защите от негативного воздействия вод населения и объектов экономики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60 899 тыс.руб.</a:t>
            </a:r>
          </a:p>
        </p:txBody>
      </p:sp>
      <p:pic>
        <p:nvPicPr>
          <p:cNvPr id="11" name="Рисунок 10" descr="IMG-2da00eab4e840f03f237f3037a383aa7-V.jpg"/>
          <p:cNvPicPr>
            <a:picLocks noChangeAspect="1"/>
          </p:cNvPicPr>
          <p:nvPr/>
        </p:nvPicPr>
        <p:blipFill>
          <a:blip r:embed="rId4"/>
          <a:srcRect l="4421" r="3547" b="37500"/>
          <a:stretch>
            <a:fillRect/>
          </a:stretch>
        </p:blipFill>
        <p:spPr bwMode="auto">
          <a:xfrm>
            <a:off x="6278610" y="2943279"/>
            <a:ext cx="2728984" cy="188104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312090" y="1228299"/>
            <a:ext cx="2695503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осуществление мероприятий по капитальному ремонту образовательных организаций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12 686 тыс.руб.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9307" y="1228299"/>
            <a:ext cx="260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МБТ на поддержку лучших работников сельских учреждений культуры</a:t>
            </a:r>
          </a:p>
          <a:p>
            <a:pPr 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 тыс.руб.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44420" y="1030518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в целях софинансирования расходных обязательств при реализации мероприятий по модернизации библиотек в части комплектования книжных фондов библиотек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105 тыс.руб.</a:t>
            </a:r>
          </a:p>
        </p:txBody>
      </p:sp>
      <p:pic>
        <p:nvPicPr>
          <p:cNvPr id="11" name="Picture 2" descr="http://www.rzima.ru/images/stories/Administrazij/13047.jpg"/>
          <p:cNvPicPr>
            <a:picLocks noChangeAspect="1" noChangeArrowheads="1"/>
          </p:cNvPicPr>
          <p:nvPr/>
        </p:nvPicPr>
        <p:blipFill>
          <a:blip r:embed="rId2"/>
          <a:srcRect r="6903" b="10235"/>
          <a:stretch>
            <a:fillRect/>
          </a:stretch>
        </p:blipFill>
        <p:spPr bwMode="auto">
          <a:xfrm>
            <a:off x="155575" y="2831010"/>
            <a:ext cx="2668793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 descr="https://kimlib.ru/wp-content/uploads/2022/06/20220527_1406450-1024x768.jpg"/>
          <p:cNvPicPr>
            <a:picLocks noChangeAspect="1" noChangeArrowheads="1"/>
          </p:cNvPicPr>
          <p:nvPr/>
        </p:nvPicPr>
        <p:blipFill>
          <a:blip r:embed="rId3" cstate="print"/>
          <a:srcRect b="1684"/>
          <a:stretch>
            <a:fillRect/>
          </a:stretch>
        </p:blipFill>
        <p:spPr bwMode="auto">
          <a:xfrm>
            <a:off x="6244420" y="2831011"/>
            <a:ext cx="2617337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018969" y="1380699"/>
            <a:ext cx="310887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МБТ на поддержку лучших сельских учреждений культуры</a:t>
            </a:r>
          </a:p>
          <a:p>
            <a:pPr 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тыс.руб.</a:t>
            </a:r>
          </a:p>
        </p:txBody>
      </p:sp>
      <p:pic>
        <p:nvPicPr>
          <p:cNvPr id="1026" name="Picture 2" descr="C:\Users\Duda_OV\Documents\Downloads\МУЗЕЙ ФОТО.JPG"/>
          <p:cNvPicPr>
            <a:picLocks noChangeAspect="1" noChangeArrowheads="1"/>
          </p:cNvPicPr>
          <p:nvPr/>
        </p:nvPicPr>
        <p:blipFill>
          <a:blip r:embed="rId4" cstate="print"/>
          <a:srcRect l="4341" r="1989"/>
          <a:stretch>
            <a:fillRect/>
          </a:stretch>
        </p:blipFill>
        <p:spPr bwMode="auto">
          <a:xfrm>
            <a:off x="2913973" y="2831010"/>
            <a:ext cx="3213872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842" y="1228299"/>
            <a:ext cx="260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программ по работе с детьми и молодёжью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263 тыс.руб.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62905" y="1228299"/>
            <a:ext cx="26056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спортивного оборудования и инвентаря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575 тыс.руб.</a:t>
            </a:r>
          </a:p>
        </p:txBody>
      </p:sp>
      <p:pic>
        <p:nvPicPr>
          <p:cNvPr id="11" name="Рисунок 10" descr="Игровое оборудование.jpg"/>
          <p:cNvPicPr>
            <a:picLocks noChangeAspect="1"/>
          </p:cNvPicPr>
          <p:nvPr/>
        </p:nvPicPr>
        <p:blipFill>
          <a:blip r:embed="rId2" cstate="print"/>
          <a:srcRect l="2809" t="23035" r="10011" b="9748"/>
          <a:stretch>
            <a:fillRect/>
          </a:stretch>
        </p:blipFill>
        <p:spPr>
          <a:xfrm>
            <a:off x="354842" y="2947916"/>
            <a:ext cx="2654489" cy="19175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148316" y="1070479"/>
            <a:ext cx="274387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бюджетам на приобретение средств обучения и воспитания, необходимых для оснащения муниципальных общеобразовательных организаций в Иркутской области, в целях создания в них условий для развития </a:t>
            </a:r>
            <a:r>
              <a:rPr lang="ru-RU" sz="1200" b="1" dirty="0" err="1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агробизнес-образования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350 тыс.руб.</a:t>
            </a:r>
          </a:p>
        </p:txBody>
      </p:sp>
      <p:pic>
        <p:nvPicPr>
          <p:cNvPr id="25602" name="Picture 2" descr="http://www.rzima.ru/images/stories/031122/agroobrazovanie.jpg"/>
          <p:cNvPicPr>
            <a:picLocks noChangeAspect="1" noChangeArrowheads="1"/>
          </p:cNvPicPr>
          <p:nvPr/>
        </p:nvPicPr>
        <p:blipFill>
          <a:blip r:embed="rId3"/>
          <a:srcRect t="12631" r="4059" b="6804"/>
          <a:stretch>
            <a:fillRect/>
          </a:stretch>
        </p:blipFill>
        <p:spPr bwMode="auto">
          <a:xfrm>
            <a:off x="6148316" y="2947916"/>
            <a:ext cx="2842314" cy="191751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604" name="Picture 4" descr="mass start"/>
          <p:cNvPicPr>
            <a:picLocks noChangeAspect="1" noChangeArrowheads="1"/>
          </p:cNvPicPr>
          <p:nvPr/>
        </p:nvPicPr>
        <p:blipFill>
          <a:blip r:embed="rId4"/>
          <a:srcRect r="5797"/>
          <a:stretch>
            <a:fillRect/>
          </a:stretch>
        </p:blipFill>
        <p:spPr bwMode="auto">
          <a:xfrm>
            <a:off x="3125336" y="2947916"/>
            <a:ext cx="2940955" cy="191751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6225" y="1076087"/>
            <a:ext cx="4267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и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69 166 тыс.руб.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6775" y="1076087"/>
            <a:ext cx="425767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294 702 тыс.руб.</a:t>
            </a:r>
          </a:p>
        </p:txBody>
      </p:sp>
      <p:pic>
        <p:nvPicPr>
          <p:cNvPr id="2050" name="Picture 2" descr="https://sun9-31.userapi.com/impg/miWgCu2jk-Q05K42RvC88xXISL5pmvDesixADQ/Mh2eb-lgUHs.jpg?size=1280x1600&amp;quality=95&amp;sign=cdc3c58b1773e75d482a70959fa9cd15&amp;type=album"/>
          <p:cNvPicPr>
            <a:picLocks noChangeAspect="1" noChangeArrowheads="1"/>
          </p:cNvPicPr>
          <p:nvPr/>
        </p:nvPicPr>
        <p:blipFill>
          <a:blip r:embed="rId2" cstate="print"/>
          <a:srcRect l="3358" t="3166" r="3152" b="50584"/>
          <a:stretch>
            <a:fillRect/>
          </a:stretch>
        </p:blipFill>
        <p:spPr bwMode="auto">
          <a:xfrm>
            <a:off x="553915" y="2466901"/>
            <a:ext cx="3989510" cy="246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http://komitetzrmo.ru/imgs/fotonews/IMG_1838_1.jpg"/>
          <p:cNvPicPr>
            <a:picLocks noChangeAspect="1" noChangeArrowheads="1"/>
          </p:cNvPicPr>
          <p:nvPr/>
        </p:nvPicPr>
        <p:blipFill>
          <a:blip r:embed="rId3"/>
          <a:srcRect t="5405"/>
          <a:stretch>
            <a:fillRect/>
          </a:stretch>
        </p:blipFill>
        <p:spPr bwMode="auto">
          <a:xfrm>
            <a:off x="5140039" y="2429789"/>
            <a:ext cx="3527711" cy="250416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98658" y="992280"/>
            <a:ext cx="255095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на выполнение переданных государственных полномочий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140 719 тыс.руб.</a:t>
            </a:r>
          </a:p>
        </p:txBody>
      </p:sp>
      <p:pic>
        <p:nvPicPr>
          <p:cNvPr id="11" name="Picture 4" descr="https://zlatopil.com/wp-content/uploads/2021/07/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398" y="2282685"/>
            <a:ext cx="2229743" cy="148835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3327686" y="3943350"/>
            <a:ext cx="23512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поселениям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130 879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7689" y="1898634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Архив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734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55575" y="2699982"/>
            <a:ext cx="2625725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Комиссии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по делам несовершеннолетних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lang="ru-RU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1 016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77689" y="3943350"/>
            <a:ext cx="25036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Административные комиссии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1 010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49349" y="1087695"/>
            <a:ext cx="3124199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Поддержка многодетных и малоимущих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4 820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7689" y="1087695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Охрана труда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988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78897" y="2158751"/>
            <a:ext cx="329465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 обращению с кошками и собаками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1 091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81701" y="3050786"/>
            <a:ext cx="2991848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Питание детей-инвалидов–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151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015668" y="3943350"/>
            <a:ext cx="295788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Протоколы административных нарушений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2628900" y="1471746"/>
            <a:ext cx="669498" cy="99522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>
            <a:stCxn id="14" idx="6"/>
          </p:cNvCxnSpPr>
          <p:nvPr/>
        </p:nvCxnSpPr>
        <p:spPr>
          <a:xfrm>
            <a:off x="2628900" y="2282685"/>
            <a:ext cx="669498" cy="41729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>
            <a:stCxn id="16" idx="6"/>
            <a:endCxn id="11" idx="1"/>
          </p:cNvCxnSpPr>
          <p:nvPr/>
        </p:nvCxnSpPr>
        <p:spPr>
          <a:xfrm flipV="1">
            <a:off x="2781300" y="3026862"/>
            <a:ext cx="517098" cy="20864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6"/>
          </p:cNvCxnSpPr>
          <p:nvPr/>
        </p:nvCxnSpPr>
        <p:spPr>
          <a:xfrm flipV="1">
            <a:off x="2781300" y="3771038"/>
            <a:ext cx="517098" cy="70784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11" idx="2"/>
            <a:endCxn id="12" idx="0"/>
          </p:cNvCxnSpPr>
          <p:nvPr/>
        </p:nvCxnSpPr>
        <p:spPr>
          <a:xfrm rot="16200000" flipH="1">
            <a:off x="4372125" y="3812183"/>
            <a:ext cx="172312" cy="9002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Прямая соединительная линия 38"/>
          <p:cNvCxnSpPr>
            <a:stCxn id="18" idx="2"/>
          </p:cNvCxnSpPr>
          <p:nvPr/>
        </p:nvCxnSpPr>
        <p:spPr>
          <a:xfrm rot="10800000" flipV="1">
            <a:off x="5528141" y="1623223"/>
            <a:ext cx="321208" cy="65946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Прямая соединительная линия 41"/>
          <p:cNvCxnSpPr>
            <a:stCxn id="20" idx="2"/>
          </p:cNvCxnSpPr>
          <p:nvPr/>
        </p:nvCxnSpPr>
        <p:spPr>
          <a:xfrm rot="10800000" flipV="1">
            <a:off x="5528141" y="2542801"/>
            <a:ext cx="150756" cy="123933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Прямая соединительная линия 44"/>
          <p:cNvCxnSpPr>
            <a:stCxn id="21" idx="2"/>
            <a:endCxn id="11" idx="3"/>
          </p:cNvCxnSpPr>
          <p:nvPr/>
        </p:nvCxnSpPr>
        <p:spPr>
          <a:xfrm rot="10800000">
            <a:off x="5528141" y="3026863"/>
            <a:ext cx="453560" cy="4079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Прямая соединительная линия 47"/>
          <p:cNvCxnSpPr>
            <a:stCxn id="22" idx="2"/>
          </p:cNvCxnSpPr>
          <p:nvPr/>
        </p:nvCxnSpPr>
        <p:spPr>
          <a:xfrm rot="10800000">
            <a:off x="5528142" y="3771038"/>
            <a:ext cx="487527" cy="70784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s://media.1777.ru/images/images_processing/090/0902612020025589.jpeg"/>
          <p:cNvPicPr>
            <a:picLocks noChangeAspect="1" noChangeArrowheads="1"/>
          </p:cNvPicPr>
          <p:nvPr/>
        </p:nvPicPr>
        <p:blipFill>
          <a:blip r:embed="rId2" cstate="print"/>
          <a:srcRect l="4380" b="6536"/>
          <a:stretch>
            <a:fillRect/>
          </a:stretch>
        </p:blipFill>
        <p:spPr bwMode="auto">
          <a:xfrm>
            <a:off x="1115432" y="2824069"/>
            <a:ext cx="3096216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115432" y="1251792"/>
            <a:ext cx="309621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предоставление гражданам субсидий на оплату ЖКУ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4 420 тыс.руб.</a:t>
            </a:r>
          </a:p>
        </p:txBody>
      </p:sp>
      <p:pic>
        <p:nvPicPr>
          <p:cNvPr id="6152" name="Picture 8" descr="https://xn----ftbcbzjqccclm3bf0j.xn--p1ai/wp-content/uploads/2022/01/1221_n1908725_big.jpg"/>
          <p:cNvPicPr>
            <a:picLocks noChangeAspect="1" noChangeArrowheads="1"/>
          </p:cNvPicPr>
          <p:nvPr/>
        </p:nvPicPr>
        <p:blipFill>
          <a:blip r:embed="rId3" cstate="print"/>
          <a:srcRect l="12392" r="8538"/>
          <a:stretch>
            <a:fillRect/>
          </a:stretch>
        </p:blipFill>
        <p:spPr bwMode="auto">
          <a:xfrm>
            <a:off x="5212337" y="2824069"/>
            <a:ext cx="2393552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212337" y="1146687"/>
            <a:ext cx="23935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осуществление полномочий по составлению (изменению) списков кандидатов в присяжные заседатели федеральных судов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тыс.руб.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535" y="272955"/>
            <a:ext cx="875341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Муниципальный долг и кредиторская задолженность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 Зиминского района,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4" name="Рисунок 3" descr="!_restruk_ssu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979" y="1393152"/>
            <a:ext cx="2937660" cy="32999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535" y="1393152"/>
            <a:ext cx="2834034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МУНИЦИПАЛЬНЫЙ</a:t>
            </a:r>
            <a:endParaRPr lang="ru-RU" sz="2200" b="1" baseline="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ДОЛГ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7053" y="1393152"/>
            <a:ext cx="2761900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КРЕДИТОРСКАЯ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ЗАДОЛЖЕННОСТЬ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9" name="Рисунок 8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>
            <a:off x="859809" y="2581387"/>
            <a:ext cx="1330657" cy="1826840"/>
          </a:xfrm>
          <a:prstGeom prst="rect">
            <a:avLst/>
          </a:prstGeom>
        </p:spPr>
      </p:pic>
      <p:pic>
        <p:nvPicPr>
          <p:cNvPr id="11" name="Рисунок 10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 flipH="1">
            <a:off x="6867099" y="2581387"/>
            <a:ext cx="1330657" cy="1826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72955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резервном фонде администрации Зиминского района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5669" y="987136"/>
            <a:ext cx="4812140" cy="122333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РЕЗЕРВНЫЙ</a:t>
            </a:r>
            <a:r>
              <a:rPr kumimoji="0" lang="ru-RU" sz="36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 ФОНД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1026" name="Picture 2" descr="https://dob.sev.gov.ru/files/iblock/4fe/f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210473"/>
            <a:ext cx="2044616" cy="276250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58417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средств дорожного фонда 2022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12644" y="987136"/>
          <a:ext cx="6953952" cy="2230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1669">
                  <a:extLst>
                    <a:ext uri="{9D8B030D-6E8A-4147-A177-3AD203B41FA5}">
                      <a16:colId xmlns="" xmlns:a16="http://schemas.microsoft.com/office/drawing/2014/main" val="1436082716"/>
                    </a:ext>
                  </a:extLst>
                </a:gridCol>
                <a:gridCol w="887896">
                  <a:extLst>
                    <a:ext uri="{9D8B030D-6E8A-4147-A177-3AD203B41FA5}">
                      <a16:colId xmlns="" xmlns:a16="http://schemas.microsoft.com/office/drawing/2014/main" val="2820251906"/>
                    </a:ext>
                  </a:extLst>
                </a:gridCol>
                <a:gridCol w="871205">
                  <a:extLst>
                    <a:ext uri="{9D8B030D-6E8A-4147-A177-3AD203B41FA5}">
                      <a16:colId xmlns="" xmlns:a16="http://schemas.microsoft.com/office/drawing/2014/main" val="2922132950"/>
                    </a:ext>
                  </a:extLst>
                </a:gridCol>
                <a:gridCol w="1113182">
                  <a:extLst>
                    <a:ext uri="{9D8B030D-6E8A-4147-A177-3AD203B41FA5}">
                      <a16:colId xmlns="" xmlns:a16="http://schemas.microsoft.com/office/drawing/2014/main" val="3998988918"/>
                    </a:ext>
                  </a:extLst>
                </a:gridCol>
              </a:tblGrid>
              <a:tr h="583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4801270"/>
                  </a:ext>
                </a:extLst>
              </a:tr>
              <a:tr h="463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</a:t>
                      </a:r>
                      <a:r>
                        <a:rPr lang="ru-RU" sz="1400" b="1" baseline="0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ДОРОЖНОГО ФОНДА, из них:</a:t>
                      </a:r>
                      <a:endParaRPr lang="ru-RU" sz="1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16 099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9 309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57,8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7902470"/>
                  </a:ext>
                </a:extLst>
              </a:tr>
              <a:tr h="556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7 293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90770980"/>
                  </a:ext>
                </a:extLst>
              </a:tr>
              <a:tr h="6272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8 806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8 767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62752707"/>
                  </a:ext>
                </a:extLst>
              </a:tr>
            </a:tbl>
          </a:graphicData>
        </a:graphic>
      </p:graphicFrame>
      <p:pic>
        <p:nvPicPr>
          <p:cNvPr id="5" name="Picture 12" descr="D:\Доклад мэра\2023\Отчеты\ЖКХ\IMG-20230322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29" y="987136"/>
            <a:ext cx="1624071" cy="246283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Users\Admin\Downloads\IMG-20221220-WA000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6596" y="2941983"/>
            <a:ext cx="1606952" cy="219996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20e1567b483145f08d004e45c9da23cb.jpg"/>
          <p:cNvPicPr>
            <a:picLocks noChangeAspect="1"/>
          </p:cNvPicPr>
          <p:nvPr/>
        </p:nvPicPr>
        <p:blipFill>
          <a:blip r:embed="rId4"/>
          <a:srcRect t="5487" r="2737" b="8017"/>
          <a:stretch>
            <a:fillRect/>
          </a:stretch>
        </p:blipFill>
        <p:spPr>
          <a:xfrm>
            <a:off x="112644" y="3218017"/>
            <a:ext cx="6953951" cy="19239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016" y="48995"/>
            <a:ext cx="9037984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Межбюджетные трансферты (финансовая помощь) поселениям 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5" name="Рисунок 4" descr="ziminsk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191" y="987136"/>
            <a:ext cx="5215749" cy="415636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6016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БАТАМИНСКОЕ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20 579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6016" y="304546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ЗУЛУМАЙСКОЕ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8 208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</p:cNvCxnSpPr>
          <p:nvPr/>
        </p:nvCxnSpPr>
        <p:spPr>
          <a:xfrm>
            <a:off x="1835425" y="2626808"/>
            <a:ext cx="2491410" cy="763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288695" y="1080050"/>
            <a:ext cx="1729409" cy="536234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БУРИНСКОЕ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6 207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9" name="Прямая соединительная линия 18"/>
          <p:cNvCxnSpPr>
            <a:stCxn id="17" idx="1"/>
          </p:cNvCxnSpPr>
          <p:nvPr/>
        </p:nvCxnSpPr>
        <p:spPr>
          <a:xfrm rot="10800000" flipV="1">
            <a:off x="6122505" y="1348167"/>
            <a:ext cx="1166191" cy="520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7288696" y="437984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ПОКРОВСКОЕ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10 952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2" name="Прямая соединительная линия 21"/>
          <p:cNvCxnSpPr>
            <a:stCxn id="20" idx="1"/>
          </p:cNvCxnSpPr>
          <p:nvPr/>
        </p:nvCxnSpPr>
        <p:spPr>
          <a:xfrm rot="10800000">
            <a:off x="5671930" y="3390199"/>
            <a:ext cx="1616767" cy="1240737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7288696" y="313910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ФИЛИППОВСКОЕ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11 557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49556" y="450902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ОБЛАСТНОЙ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БЮДЖЕТ 130 878,5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4460" y="441335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БЮДЖЕТ РАЙОНА 12 413,9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8695" y="1686249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КИМИЛЬТЕЙСКОЕ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17 839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5" name="Прямая соединительная линия 24"/>
          <p:cNvCxnSpPr>
            <a:stCxn id="21" idx="1"/>
          </p:cNvCxnSpPr>
          <p:nvPr/>
        </p:nvCxnSpPr>
        <p:spPr>
          <a:xfrm rot="10800000" flipV="1">
            <a:off x="5493029" y="2030982"/>
            <a:ext cx="1795667" cy="273935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106016" y="3725437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МАСЛЯНОГОРСКОЕ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20 632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8" name="Прямая соединительная линия 27"/>
          <p:cNvCxnSpPr>
            <a:stCxn id="26" idx="3"/>
          </p:cNvCxnSpPr>
          <p:nvPr/>
        </p:nvCxnSpPr>
        <p:spPr>
          <a:xfrm>
            <a:off x="1835425" y="4070171"/>
            <a:ext cx="2879035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106016" y="1110143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УСЛОНСКОЕ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14 266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35" name="Прямая соединительная линия 34"/>
          <p:cNvCxnSpPr>
            <a:stCxn id="31" idx="3"/>
          </p:cNvCxnSpPr>
          <p:nvPr/>
        </p:nvCxnSpPr>
        <p:spPr>
          <a:xfrm>
            <a:off x="1835425" y="1361234"/>
            <a:ext cx="3498575" cy="1684230"/>
          </a:xfrm>
          <a:prstGeom prst="line">
            <a:avLst/>
          </a:prstGeom>
          <a:noFill/>
          <a:ln w="15875" cap="flat" cmpd="sng">
            <a:solidFill>
              <a:srgbClr val="343947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288696" y="373493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УХТУЙСКОЕ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10 666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6016" y="1779890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ХАЗАНСКОЕ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14 877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288695" y="254328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ХАРАЙГУНСКОЕ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7 509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8" name="Прямая соединительная линия 47"/>
          <p:cNvCxnSpPr>
            <a:stCxn id="10" idx="3"/>
          </p:cNvCxnSpPr>
          <p:nvPr/>
        </p:nvCxnSpPr>
        <p:spPr>
          <a:xfrm>
            <a:off x="1835425" y="3296555"/>
            <a:ext cx="1855305" cy="773616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Прямая соединительная линия 52"/>
          <p:cNvCxnSpPr>
            <a:stCxn id="41" idx="3"/>
          </p:cNvCxnSpPr>
          <p:nvPr/>
        </p:nvCxnSpPr>
        <p:spPr>
          <a:xfrm>
            <a:off x="1835425" y="2030981"/>
            <a:ext cx="3187149" cy="122905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Прямая соединительная линия 58"/>
          <p:cNvCxnSpPr>
            <a:stCxn id="42" idx="1"/>
          </p:cNvCxnSpPr>
          <p:nvPr/>
        </p:nvCxnSpPr>
        <p:spPr>
          <a:xfrm rot="10800000">
            <a:off x="5930349" y="2723323"/>
            <a:ext cx="1358347" cy="7105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1" name="Прямая соединительная линия 60"/>
          <p:cNvCxnSpPr>
            <a:stCxn id="40" idx="1"/>
          </p:cNvCxnSpPr>
          <p:nvPr/>
        </p:nvCxnSpPr>
        <p:spPr>
          <a:xfrm rot="10800000">
            <a:off x="5671928" y="3045465"/>
            <a:ext cx="1616768" cy="940559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Прямая соединительная линия 64"/>
          <p:cNvCxnSpPr>
            <a:stCxn id="23" idx="1"/>
          </p:cNvCxnSpPr>
          <p:nvPr/>
        </p:nvCxnSpPr>
        <p:spPr>
          <a:xfrm rot="10800000">
            <a:off x="6321288" y="3045464"/>
            <a:ext cx="967409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Прямоугольник 65"/>
          <p:cNvSpPr/>
          <p:nvPr/>
        </p:nvSpPr>
        <p:spPr>
          <a:xfrm>
            <a:off x="3343701" y="1686249"/>
            <a:ext cx="1596789" cy="182308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72278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отношения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взаимоотношения между РФ, субъектами РФ и муниципальными образованиями по вопросам осуществления бюджетного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трансферты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средства, предоставляемые одним бюджетом бюджетной системы РФ другому бюджету, предоставляются в виде дотаций, субвенций, субсидий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Муниципальный долг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обязательства муниципальных образований по полученным кредитам, предоставленным гарантиям перед третьими лицами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5832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Муниципальная программа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- система мероприятий и инструментов муниципальной политики, обеспечивающих в рамках реализации ключевых муниципальных функций достижение приоритетов и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целей муниципальной политики в сфере социально-экономического развития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22" y="3379972"/>
            <a:ext cx="2635224" cy="1489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4818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245" y="245660"/>
            <a:ext cx="876186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бюджетов сельских поселений Зиминского района 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2357" y="828236"/>
          <a:ext cx="8843749" cy="422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 descr="28277_20131109_123339.jpg"/>
          <p:cNvPicPr>
            <a:picLocks noChangeAspect="1"/>
          </p:cNvPicPr>
          <p:nvPr/>
        </p:nvPicPr>
        <p:blipFill>
          <a:blip r:embed="rId3" cstate="print"/>
          <a:srcRect t="16103" b="5274"/>
          <a:stretch>
            <a:fillRect/>
          </a:stretch>
        </p:blipFill>
        <p:spPr>
          <a:xfrm>
            <a:off x="3536613" y="1073897"/>
            <a:ext cx="2536641" cy="14484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maslyanogorsk-650951.jpg"/>
          <p:cNvPicPr>
            <a:picLocks noChangeAspect="1"/>
          </p:cNvPicPr>
          <p:nvPr/>
        </p:nvPicPr>
        <p:blipFill>
          <a:blip r:embed="rId4" cstate="print"/>
          <a:srcRect b="19063"/>
          <a:stretch>
            <a:fillRect/>
          </a:stretch>
        </p:blipFill>
        <p:spPr>
          <a:xfrm>
            <a:off x="102358" y="1073897"/>
            <a:ext cx="2354240" cy="14290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49" name="Picture 1" descr="Y:\Администрация ЗРМО\Мост Зулумай\Открытие моста в Зулумае\go_photo_1635312960204.jpg"/>
          <p:cNvPicPr>
            <a:picLocks noChangeAspect="1" noChangeArrowheads="1"/>
          </p:cNvPicPr>
          <p:nvPr/>
        </p:nvPicPr>
        <p:blipFill>
          <a:blip r:embed="rId5" cstate="print"/>
          <a:srcRect l="14080" t="20878" r="25523" b="33001"/>
          <a:stretch>
            <a:fillRect/>
          </a:stretch>
        </p:blipFill>
        <p:spPr bwMode="auto">
          <a:xfrm>
            <a:off x="6416957" y="1073897"/>
            <a:ext cx="2529149" cy="144843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"/>
          <p:cNvSpPr/>
          <p:nvPr/>
        </p:nvSpPr>
        <p:spPr>
          <a:xfrm>
            <a:off x="485290" y="1328593"/>
            <a:ext cx="8378155" cy="3300632"/>
          </a:xfrm>
          <a:prstGeom prst="roundRect">
            <a:avLst>
              <a:gd name="adj" fmla="val 3594"/>
            </a:avLst>
          </a:prstGeom>
          <a:gradFill>
            <a:gsLst>
              <a:gs pos="0">
                <a:schemeClr val="accent1">
                  <a:hueOff val="-5577341"/>
                  <a:lumOff val="49962"/>
                </a:schemeClr>
              </a:gs>
              <a:gs pos="100000">
                <a:schemeClr val="accent2">
                  <a:hueOff val="-85258"/>
                  <a:satOff val="14347"/>
                  <a:lumOff val="22373"/>
                </a:schemeClr>
              </a:gs>
            </a:gsLst>
            <a:lin ang="6809683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fin19@</a:t>
            </a:r>
            <a:r>
              <a:rPr lang="en-US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gfu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.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ru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3999" cy="94633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подготовлен </a:t>
            </a:r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</a:t>
            </a:r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управлением 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sz="18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3567" y="4244504"/>
            <a:ext cx="62760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sun9-72.userapi.com/impg/HWNIXaOh5XNfxEJvWcZlwU8GM7keHjIVqeMH1Q/NQYjyp6LAw4.jpg?size=604x403&amp;quality=96&amp;sign=df68288ea2961d89986b19bd7ec345a5&amp;c_uniq_tag=1drKgH-uncjeA1e2-YbHLFQDhpIyNceU8tqMQeZ-Fb0&amp;type=album"/>
          <p:cNvPicPr>
            <a:picLocks noChangeAspect="1" noChangeArrowheads="1"/>
          </p:cNvPicPr>
          <p:nvPr/>
        </p:nvPicPr>
        <p:blipFill>
          <a:blip r:embed="rId2"/>
          <a:srcRect l="39522" t="4118" r="5798" b="14996"/>
          <a:stretch>
            <a:fillRect/>
          </a:stretch>
        </p:blipFill>
        <p:spPr bwMode="auto">
          <a:xfrm>
            <a:off x="5848065" y="1150909"/>
            <a:ext cx="3145809" cy="310486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5889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выполнении основных характеристик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Зиминского районного муниципального образования </a:t>
            </a: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2022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02221" y="1093024"/>
          <a:ext cx="8678011" cy="36751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355">
                  <a:extLst>
                    <a:ext uri="{9D8B030D-6E8A-4147-A177-3AD203B41FA5}">
                      <a16:colId xmlns="" xmlns:a16="http://schemas.microsoft.com/office/drawing/2014/main" val="3324974806"/>
                    </a:ext>
                  </a:extLst>
                </a:gridCol>
                <a:gridCol w="4439912">
                  <a:extLst>
                    <a:ext uri="{9D8B030D-6E8A-4147-A177-3AD203B41FA5}">
                      <a16:colId xmlns="" xmlns:a16="http://schemas.microsoft.com/office/drawing/2014/main" val="1436082716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2820251906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2922132950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3998988918"/>
                    </a:ext>
                  </a:extLst>
                </a:gridCol>
              </a:tblGrid>
              <a:tr h="1070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 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1400" u="none" strike="noStrike" baseline="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none" strike="noStrik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480127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доходов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885 968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889 647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7902470"/>
                  </a:ext>
                </a:extLst>
              </a:tr>
              <a:tr h="47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91 907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97 428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9077098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400" b="0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794 061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792 219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62752707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925 140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894 727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35054030"/>
                  </a:ext>
                </a:extLst>
              </a:tr>
              <a:tr h="427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бюджета(-), профицит бюджета (+)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- 39 172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34394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- 5 080</a:t>
                      </a:r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343947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835731138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188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2022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9147" y="1007164"/>
          <a:ext cx="8806069" cy="406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bud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260" y="2722729"/>
            <a:ext cx="3374057" cy="2250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2021-2022 гг. 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06516" y="987136"/>
          <a:ext cx="24938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2106492" y="3436002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7487" y="3106551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+12 045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00100" y="4524375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287841" y="1107634"/>
          <a:ext cx="27224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Стрелка вверх 14"/>
          <p:cNvSpPr/>
          <p:nvPr/>
        </p:nvSpPr>
        <p:spPr>
          <a:xfrm>
            <a:off x="5208417" y="3527056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87817" y="3135995"/>
            <a:ext cx="549756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+2 461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93486" y="4646461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8" name="Диаграмма 1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010276" y="1107634"/>
          <a:ext cx="2838450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Стрелка вверх 18"/>
          <p:cNvSpPr/>
          <p:nvPr/>
        </p:nvSpPr>
        <p:spPr>
          <a:xfrm>
            <a:off x="8034267" y="3527056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03045" y="3106551"/>
            <a:ext cx="703644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+130 681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651980" y="4641697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6396528" y="987136"/>
            <a:ext cx="2747472" cy="36156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285" y="119270"/>
            <a:ext cx="8199783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доходов в бюджет в 2021-2022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-306397" y="1221866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1270612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2834367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4292108" y="1221866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5842610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7267221" y="120861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9635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0382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81130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91878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02627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13374" y="1053548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570383" y="445459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9636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81130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591877" y="294860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02628" y="4451417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613374" y="3530116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TextBox 27"/>
          <p:cNvSpPr txBox="1"/>
          <p:nvPr/>
        </p:nvSpPr>
        <p:spPr>
          <a:xfrm>
            <a:off x="1021382" y="3233472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+11 299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82670" y="3276274"/>
            <a:ext cx="354189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+873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6526" y="3606979"/>
            <a:ext cx="296481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+96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15672" y="2540104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-863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14914" y="2155984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+1 633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37330" y="3149353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-993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1149713" y="3487313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верх 35"/>
          <p:cNvSpPr/>
          <p:nvPr/>
        </p:nvSpPr>
        <p:spPr>
          <a:xfrm>
            <a:off x="2592569" y="3531704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Стрелка вверх 36"/>
          <p:cNvSpPr/>
          <p:nvPr/>
        </p:nvSpPr>
        <p:spPr>
          <a:xfrm>
            <a:off x="4171209" y="3860820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8" name="Стрелка вверх 37"/>
          <p:cNvSpPr/>
          <p:nvPr/>
        </p:nvSpPr>
        <p:spPr>
          <a:xfrm>
            <a:off x="7146322" y="2409825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Стрелка вниз 38"/>
          <p:cNvSpPr/>
          <p:nvPr/>
        </p:nvSpPr>
        <p:spPr>
          <a:xfrm>
            <a:off x="5601410" y="2246025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Стрелка вниз 39"/>
          <p:cNvSpPr/>
          <p:nvPr/>
        </p:nvSpPr>
        <p:spPr>
          <a:xfrm>
            <a:off x="8623068" y="2821753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526" y="196170"/>
            <a:ext cx="844122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неналоговых доходов в бюджет в 2021-2022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436526" y="1073426"/>
          <a:ext cx="2055684" cy="381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2013535" y="1254995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577290" y="1261621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5035031" y="124174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585533" y="1241743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02558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13305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24053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34801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45550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306682" y="447233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08383" y="447260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10803" y="4473922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34803" y="346385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845549" y="446253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1865294" y="3465443"/>
            <a:ext cx="296481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12343" y="2841783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+1 207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57936" y="1628775"/>
            <a:ext cx="354189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+194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36303" y="3121545"/>
            <a:ext cx="32693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-591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89640" y="1970791"/>
            <a:ext cx="440752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+1 597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1865292" y="3806904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Стрелка вверх 32"/>
          <p:cNvSpPr/>
          <p:nvPr/>
        </p:nvSpPr>
        <p:spPr>
          <a:xfrm>
            <a:off x="3312343" y="3121545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трелка вверх 33"/>
          <p:cNvSpPr/>
          <p:nvPr/>
        </p:nvSpPr>
        <p:spPr>
          <a:xfrm>
            <a:off x="4909423" y="1804931"/>
            <a:ext cx="241200" cy="327600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7895036" y="2224632"/>
            <a:ext cx="241798" cy="329116"/>
          </a:xfrm>
          <a:prstGeom prst="upArrow">
            <a:avLst/>
          </a:prstGeom>
          <a:solidFill>
            <a:srgbClr val="0000CC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6369591" y="2793945"/>
            <a:ext cx="241200" cy="327600"/>
          </a:xfrm>
          <a:prstGeom prst="downArrow">
            <a:avLst/>
          </a:prstGeom>
          <a:solidFill>
            <a:srgbClr val="FF0000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6538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 в 2022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61925" y="1028700"/>
          <a:ext cx="8848725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2352675" y="1704975"/>
            <a:ext cx="647700" cy="2857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914525" y="3276600"/>
            <a:ext cx="733425" cy="285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30" name="Picture 2" descr="https://i.ytimg.com/vi/1T8AkjzGuS8/hqdefault.jpg"/>
          <p:cNvPicPr>
            <a:picLocks noChangeAspect="1" noChangeArrowheads="1"/>
          </p:cNvPicPr>
          <p:nvPr/>
        </p:nvPicPr>
        <p:blipFill>
          <a:blip r:embed="rId3"/>
          <a:srcRect l="20388" t="2851" r="20171" b="6805"/>
          <a:stretch>
            <a:fillRect/>
          </a:stretch>
        </p:blipFill>
        <p:spPr bwMode="auto">
          <a:xfrm>
            <a:off x="3790950" y="2340806"/>
            <a:ext cx="1276350" cy="135489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029075" y="2912835"/>
            <a:ext cx="865547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792 219</a:t>
            </a:r>
            <a:endParaRPr kumimoji="0" lang="ru-RU" sz="18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2352675" y="4286250"/>
            <a:ext cx="790575" cy="2476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 flipV="1">
            <a:off x="6143627" y="2743199"/>
            <a:ext cx="800098" cy="16963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BA00FF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4034</TotalTime>
  <Words>1513</Words>
  <Application>Microsoft Office PowerPoint</Application>
  <PresentationFormat>Экран (16:9)</PresentationFormat>
  <Paragraphs>345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21_BasicWhite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Русанова Татьяна Иваносна</dc:creator>
  <cp:lastModifiedBy>Дуда Ольга Владимировна</cp:lastModifiedBy>
  <cp:revision>404</cp:revision>
  <dcterms:modified xsi:type="dcterms:W3CDTF">2023-05-24T08:12:34Z</dcterms:modified>
</cp:coreProperties>
</file>